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0caad989e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20caad989e_2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0caad989e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20caad989e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0caad989e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120caad989e_2_1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0caad989e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120caad989e_2_2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0caad989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120caad989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0caad989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20caad989e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0caad989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120caad989e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0caad989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120caad989e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0caad989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20caad989e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0caad989e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120caad989e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0caad989e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120caad989e_2_1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0caad989e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20caad989e_2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0caad989e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120caad989e_2_1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0caad989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20caad989e_2_1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0caad989e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120caad989e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0caad989e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120caad989e_2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0caad989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120caad989e_2_1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0caad989e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20caad989e_2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59" name="Google Shape;59;p14"/>
          <p:cNvSpPr txBox="1">
            <a:spLocks noGrp="1"/>
          </p:cNvSpPr>
          <p:nvPr>
            <p:ph type="ctrTitle"/>
          </p:nvPr>
        </p:nvSpPr>
        <p:spPr>
          <a:xfrm>
            <a:off x="1028700" y="1352554"/>
            <a:ext cx="7086600" cy="136882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1028700" y="2724151"/>
            <a:ext cx="7086600" cy="51435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61" name="Google Shape;61;p14"/>
          <p:cNvSpPr txBox="1">
            <a:spLocks noGrp="1"/>
          </p:cNvSpPr>
          <p:nvPr>
            <p:ph type="dt" idx="10"/>
          </p:nvPr>
        </p:nvSpPr>
        <p:spPr>
          <a:xfrm>
            <a:off x="5932171" y="3235746"/>
            <a:ext cx="2183130" cy="280982"/>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1028700" y="3242884"/>
            <a:ext cx="4800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6057900" y="10731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5"/>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67" name="Google Shape;67;p15"/>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0"/>
        <p:cNvGrpSpPr/>
        <p:nvPr/>
      </p:nvGrpSpPr>
      <p:grpSpPr>
        <a:xfrm>
          <a:off x="0" y="0"/>
          <a:ext cx="0" cy="0"/>
          <a:chOff x="0" y="0"/>
          <a:chExt cx="0" cy="0"/>
        </a:xfrm>
      </p:grpSpPr>
      <p:pic>
        <p:nvPicPr>
          <p:cNvPr id="71" name="Google Shape;71;p16"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72" name="Google Shape;72;p16"/>
          <p:cNvSpPr txBox="1">
            <a:spLocks noGrp="1"/>
          </p:cNvSpPr>
          <p:nvPr>
            <p:ph type="title"/>
          </p:nvPr>
        </p:nvSpPr>
        <p:spPr>
          <a:xfrm>
            <a:off x="514350" y="565150"/>
            <a:ext cx="8115299" cy="2101451"/>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768350" y="2731294"/>
            <a:ext cx="7867650" cy="716756"/>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Clr>
                <a:schemeClr val="lt1"/>
              </a:buClr>
              <a:buSzPts val="1700"/>
              <a:buNone/>
              <a:defRPr sz="17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74" name="Google Shape;74;p16"/>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6"/>
          <p:cNvSpPr txBox="1">
            <a:spLocks noGrp="1"/>
          </p:cNvSpPr>
          <p:nvPr>
            <p:ph type="ftr" idx="11"/>
          </p:nvPr>
        </p:nvSpPr>
        <p:spPr>
          <a:xfrm>
            <a:off x="514350" y="285751"/>
            <a:ext cx="5243619" cy="27304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7"/>
          <p:cNvSpPr txBox="1">
            <a:spLocks noGrp="1"/>
          </p:cNvSpPr>
          <p:nvPr>
            <p:ph type="body" idx="1"/>
          </p:nvPr>
        </p:nvSpPr>
        <p:spPr>
          <a:xfrm>
            <a:off x="514350" y="1645919"/>
            <a:ext cx="40005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80" name="Google Shape;80;p17"/>
          <p:cNvSpPr txBox="1">
            <a:spLocks noGrp="1"/>
          </p:cNvSpPr>
          <p:nvPr>
            <p:ph type="body" idx="2"/>
          </p:nvPr>
        </p:nvSpPr>
        <p:spPr>
          <a:xfrm>
            <a:off x="4629150" y="1645919"/>
            <a:ext cx="40005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81" name="Google Shape;81;p17"/>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7"/>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171700" y="571500"/>
            <a:ext cx="6457950" cy="97155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685807" y="1637851"/>
            <a:ext cx="3809993"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100"/>
              <a:buNone/>
              <a:defRPr sz="21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87" name="Google Shape;87;p18"/>
          <p:cNvSpPr txBox="1">
            <a:spLocks noGrp="1"/>
          </p:cNvSpPr>
          <p:nvPr>
            <p:ph type="body" idx="2"/>
          </p:nvPr>
        </p:nvSpPr>
        <p:spPr>
          <a:xfrm>
            <a:off x="514350" y="2349499"/>
            <a:ext cx="3983831" cy="231451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88" name="Google Shape;88;p18"/>
          <p:cNvSpPr txBox="1">
            <a:spLocks noGrp="1"/>
          </p:cNvSpPr>
          <p:nvPr>
            <p:ph type="body" idx="3"/>
          </p:nvPr>
        </p:nvSpPr>
        <p:spPr>
          <a:xfrm>
            <a:off x="4800600" y="1637851"/>
            <a:ext cx="382905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100"/>
              <a:buNone/>
              <a:defRPr sz="21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89" name="Google Shape;89;p18"/>
          <p:cNvSpPr txBox="1">
            <a:spLocks noGrp="1"/>
          </p:cNvSpPr>
          <p:nvPr>
            <p:ph type="body" idx="4"/>
          </p:nvPr>
        </p:nvSpPr>
        <p:spPr>
          <a:xfrm>
            <a:off x="4629150" y="2349499"/>
            <a:ext cx="4000500" cy="231451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90" name="Google Shape;90;p18"/>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19"/>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9"/>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19"/>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0"/>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0"/>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0"/>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14350" y="1143000"/>
            <a:ext cx="3086100"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1"/>
          <p:cNvSpPr txBox="1">
            <a:spLocks noGrp="1"/>
          </p:cNvSpPr>
          <p:nvPr>
            <p:ph type="body" idx="1"/>
          </p:nvPr>
        </p:nvSpPr>
        <p:spPr>
          <a:xfrm>
            <a:off x="3746686" y="560069"/>
            <a:ext cx="4882964" cy="4103944"/>
          </a:xfrm>
          <a:prstGeom prst="rect">
            <a:avLst/>
          </a:prstGeom>
          <a:noFill/>
          <a:ln>
            <a:noFill/>
          </a:ln>
        </p:spPr>
        <p:txBody>
          <a:bodyPr spcFirstLastPara="1" wrap="square" lIns="68575" tIns="34275" rIns="68575" bIns="34275" anchor="ctr"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5" name="Google Shape;105;p21"/>
          <p:cNvSpPr txBox="1">
            <a:spLocks noGrp="1"/>
          </p:cNvSpPr>
          <p:nvPr>
            <p:ph type="body" idx="2"/>
          </p:nvPr>
        </p:nvSpPr>
        <p:spPr>
          <a:xfrm>
            <a:off x="514350" y="2343149"/>
            <a:ext cx="3086100" cy="23208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06" name="Google Shape;106;p21"/>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1"/>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1"/>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514350" y="1143000"/>
            <a:ext cx="5154930"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2"/>
          <p:cNvSpPr>
            <a:spLocks noGrp="1"/>
          </p:cNvSpPr>
          <p:nvPr>
            <p:ph type="pic" idx="2"/>
          </p:nvPr>
        </p:nvSpPr>
        <p:spPr>
          <a:xfrm>
            <a:off x="5895929" y="563431"/>
            <a:ext cx="2733721" cy="4100582"/>
          </a:xfrm>
          <a:prstGeom prst="rect">
            <a:avLst/>
          </a:prstGeom>
          <a:noFill/>
          <a:ln>
            <a:noFill/>
          </a:ln>
        </p:spPr>
      </p:sp>
      <p:sp>
        <p:nvSpPr>
          <p:cNvPr id="112" name="Google Shape;112;p22"/>
          <p:cNvSpPr txBox="1">
            <a:spLocks noGrp="1"/>
          </p:cNvSpPr>
          <p:nvPr>
            <p:ph type="body" idx="1"/>
          </p:nvPr>
        </p:nvSpPr>
        <p:spPr>
          <a:xfrm>
            <a:off x="514350" y="2343149"/>
            <a:ext cx="5154930" cy="23208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13" name="Google Shape;113;p22"/>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22"/>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2"/>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514333" y="3523020"/>
            <a:ext cx="8116526" cy="61451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8" name="Google Shape;118;p23"/>
          <p:cNvSpPr>
            <a:spLocks noGrp="1"/>
          </p:cNvSpPr>
          <p:nvPr>
            <p:ph type="pic" idx="2"/>
          </p:nvPr>
        </p:nvSpPr>
        <p:spPr>
          <a:xfrm>
            <a:off x="511295" y="706079"/>
            <a:ext cx="8116380" cy="2608621"/>
          </a:xfrm>
          <a:prstGeom prst="rect">
            <a:avLst/>
          </a:prstGeom>
          <a:noFill/>
          <a:ln>
            <a:noFill/>
          </a:ln>
        </p:spPr>
      </p:sp>
      <p:sp>
        <p:nvSpPr>
          <p:cNvPr id="119" name="Google Shape;119;p23"/>
          <p:cNvSpPr txBox="1">
            <a:spLocks noGrp="1"/>
          </p:cNvSpPr>
          <p:nvPr>
            <p:ph type="body" idx="1"/>
          </p:nvPr>
        </p:nvSpPr>
        <p:spPr>
          <a:xfrm>
            <a:off x="514350" y="4137536"/>
            <a:ext cx="8115300" cy="52647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20" name="Google Shape;120;p23"/>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3"/>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3"/>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23"/>
        <p:cNvGrpSpPr/>
        <p:nvPr/>
      </p:nvGrpSpPr>
      <p:grpSpPr>
        <a:xfrm>
          <a:off x="0" y="0"/>
          <a:ext cx="0" cy="0"/>
          <a:chOff x="0" y="0"/>
          <a:chExt cx="0" cy="0"/>
        </a:xfrm>
      </p:grpSpPr>
      <p:pic>
        <p:nvPicPr>
          <p:cNvPr id="124" name="Google Shape;124;p24"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25" name="Google Shape;125;p24"/>
          <p:cNvSpPr txBox="1">
            <a:spLocks noGrp="1"/>
          </p:cNvSpPr>
          <p:nvPr>
            <p:ph type="title"/>
          </p:nvPr>
        </p:nvSpPr>
        <p:spPr>
          <a:xfrm>
            <a:off x="514350" y="565149"/>
            <a:ext cx="8115300" cy="21018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4"/>
          <p:cNvSpPr txBox="1">
            <a:spLocks noGrp="1"/>
          </p:cNvSpPr>
          <p:nvPr>
            <p:ph type="body" idx="1"/>
          </p:nvPr>
        </p:nvSpPr>
        <p:spPr>
          <a:xfrm>
            <a:off x="768350" y="2736850"/>
            <a:ext cx="7597887" cy="7493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27" name="Google Shape;127;p24"/>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4"/>
          <p:cNvSpPr txBox="1">
            <a:spLocks noGrp="1"/>
          </p:cNvSpPr>
          <p:nvPr>
            <p:ph type="ftr" idx="11"/>
          </p:nvPr>
        </p:nvSpPr>
        <p:spPr>
          <a:xfrm>
            <a:off x="514350" y="284956"/>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4"/>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30"/>
        <p:cNvGrpSpPr/>
        <p:nvPr/>
      </p:nvGrpSpPr>
      <p:grpSpPr>
        <a:xfrm>
          <a:off x="0" y="0"/>
          <a:ext cx="0" cy="0"/>
          <a:chOff x="0" y="0"/>
          <a:chExt cx="0" cy="0"/>
        </a:xfrm>
      </p:grpSpPr>
      <p:pic>
        <p:nvPicPr>
          <p:cNvPr id="131" name="Google Shape;131;p25"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32" name="Google Shape;132;p25"/>
          <p:cNvSpPr txBox="1">
            <a:spLocks noGrp="1"/>
          </p:cNvSpPr>
          <p:nvPr>
            <p:ph type="title"/>
          </p:nvPr>
        </p:nvSpPr>
        <p:spPr>
          <a:xfrm>
            <a:off x="768350" y="565150"/>
            <a:ext cx="7613650" cy="1953371"/>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5"/>
          <p:cNvSpPr txBox="1">
            <a:spLocks noGrp="1"/>
          </p:cNvSpPr>
          <p:nvPr>
            <p:ph type="body" idx="1"/>
          </p:nvPr>
        </p:nvSpPr>
        <p:spPr>
          <a:xfrm>
            <a:off x="977899" y="2524167"/>
            <a:ext cx="7194552" cy="33333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34" name="Google Shape;134;p25"/>
          <p:cNvSpPr txBox="1">
            <a:spLocks noGrp="1"/>
          </p:cNvSpPr>
          <p:nvPr>
            <p:ph type="body" idx="2"/>
          </p:nvPr>
        </p:nvSpPr>
        <p:spPr>
          <a:xfrm>
            <a:off x="768350" y="2969897"/>
            <a:ext cx="7613650" cy="509903"/>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35" name="Google Shape;135;p25"/>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5"/>
          <p:cNvSpPr txBox="1">
            <a:spLocks noGrp="1"/>
          </p:cNvSpPr>
          <p:nvPr>
            <p:ph type="ftr" idx="11"/>
          </p:nvPr>
        </p:nvSpPr>
        <p:spPr>
          <a:xfrm>
            <a:off x="514350" y="284956"/>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5"/>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5"/>
          <p:cNvSpPr txBox="1"/>
          <p:nvPr/>
        </p:nvSpPr>
        <p:spPr>
          <a:xfrm>
            <a:off x="357188" y="70008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entury Gothic"/>
              <a:buNone/>
            </a:pPr>
            <a:r>
              <a:rPr lang="en" sz="6000" b="0" cap="none">
                <a:solidFill>
                  <a:schemeClr val="lt1"/>
                </a:solidFill>
                <a:latin typeface="Century Gothic"/>
                <a:ea typeface="Century Gothic"/>
                <a:cs typeface="Century Gothic"/>
                <a:sym typeface="Century Gothic"/>
              </a:rPr>
              <a:t>“</a:t>
            </a:r>
            <a:endParaRPr sz="1100"/>
          </a:p>
        </p:txBody>
      </p:sp>
      <p:sp>
        <p:nvSpPr>
          <p:cNvPr id="139" name="Google Shape;139;p25"/>
          <p:cNvSpPr txBox="1"/>
          <p:nvPr/>
        </p:nvSpPr>
        <p:spPr>
          <a:xfrm>
            <a:off x="8238173" y="2025968"/>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entury Gothic"/>
              <a:buNone/>
            </a:pPr>
            <a:r>
              <a:rPr lang="en" sz="6000" b="0" cap="non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40"/>
        <p:cNvGrpSpPr/>
        <p:nvPr/>
      </p:nvGrpSpPr>
      <p:grpSpPr>
        <a:xfrm>
          <a:off x="0" y="0"/>
          <a:ext cx="0" cy="0"/>
          <a:chOff x="0" y="0"/>
          <a:chExt cx="0" cy="0"/>
        </a:xfrm>
      </p:grpSpPr>
      <p:pic>
        <p:nvPicPr>
          <p:cNvPr id="141" name="Google Shape;141;p26"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42" name="Google Shape;142;p26"/>
          <p:cNvSpPr txBox="1">
            <a:spLocks noGrp="1"/>
          </p:cNvSpPr>
          <p:nvPr>
            <p:ph type="title"/>
          </p:nvPr>
        </p:nvSpPr>
        <p:spPr>
          <a:xfrm>
            <a:off x="768371" y="843526"/>
            <a:ext cx="7609640" cy="188387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6"/>
          <p:cNvSpPr txBox="1">
            <a:spLocks noGrp="1"/>
          </p:cNvSpPr>
          <p:nvPr>
            <p:ph type="body" idx="1"/>
          </p:nvPr>
        </p:nvSpPr>
        <p:spPr>
          <a:xfrm>
            <a:off x="768350" y="2736236"/>
            <a:ext cx="7608491" cy="74991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144" name="Google Shape;144;p26"/>
          <p:cNvSpPr txBox="1">
            <a:spLocks noGrp="1"/>
          </p:cNvSpPr>
          <p:nvPr>
            <p:ph type="dt" idx="10"/>
          </p:nvPr>
        </p:nvSpPr>
        <p:spPr>
          <a:xfrm>
            <a:off x="5860839" y="284162"/>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6"/>
          <p:cNvSpPr txBox="1">
            <a:spLocks noGrp="1"/>
          </p:cNvSpPr>
          <p:nvPr>
            <p:ph type="ftr" idx="11"/>
          </p:nvPr>
        </p:nvSpPr>
        <p:spPr>
          <a:xfrm>
            <a:off x="514350" y="284162"/>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6"/>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171700" y="571499"/>
            <a:ext cx="6457949" cy="97790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514350" y="1651560"/>
            <a:ext cx="2592324" cy="46299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50" name="Google Shape;150;p27"/>
          <p:cNvSpPr txBox="1">
            <a:spLocks noGrp="1"/>
          </p:cNvSpPr>
          <p:nvPr>
            <p:ph type="body" idx="2"/>
          </p:nvPr>
        </p:nvSpPr>
        <p:spPr>
          <a:xfrm>
            <a:off x="514349" y="2178424"/>
            <a:ext cx="2592324" cy="248559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51" name="Google Shape;151;p27"/>
          <p:cNvSpPr txBox="1">
            <a:spLocks noGrp="1"/>
          </p:cNvSpPr>
          <p:nvPr>
            <p:ph type="body" idx="3"/>
          </p:nvPr>
        </p:nvSpPr>
        <p:spPr>
          <a:xfrm>
            <a:off x="3276600" y="1651000"/>
            <a:ext cx="2592324" cy="46990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52" name="Google Shape;152;p27"/>
          <p:cNvSpPr txBox="1">
            <a:spLocks noGrp="1"/>
          </p:cNvSpPr>
          <p:nvPr>
            <p:ph type="body" idx="4"/>
          </p:nvPr>
        </p:nvSpPr>
        <p:spPr>
          <a:xfrm>
            <a:off x="3275143" y="2178050"/>
            <a:ext cx="2592324" cy="24859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53" name="Google Shape;153;p27"/>
          <p:cNvSpPr txBox="1">
            <a:spLocks noGrp="1"/>
          </p:cNvSpPr>
          <p:nvPr>
            <p:ph type="body" idx="5"/>
          </p:nvPr>
        </p:nvSpPr>
        <p:spPr>
          <a:xfrm>
            <a:off x="6038850" y="1644649"/>
            <a:ext cx="2592324" cy="46990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54" name="Google Shape;154;p27"/>
          <p:cNvSpPr txBox="1">
            <a:spLocks noGrp="1"/>
          </p:cNvSpPr>
          <p:nvPr>
            <p:ph type="body" idx="6"/>
          </p:nvPr>
        </p:nvSpPr>
        <p:spPr>
          <a:xfrm>
            <a:off x="6038851" y="2178424"/>
            <a:ext cx="2592324" cy="248559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55" name="Google Shape;155;p27"/>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27"/>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7"/>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171700" y="571500"/>
            <a:ext cx="6457949" cy="97155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8"/>
          <p:cNvSpPr txBox="1">
            <a:spLocks noGrp="1"/>
          </p:cNvSpPr>
          <p:nvPr>
            <p:ph type="body" idx="1"/>
          </p:nvPr>
        </p:nvSpPr>
        <p:spPr>
          <a:xfrm>
            <a:off x="516463" y="3143250"/>
            <a:ext cx="2588687"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1" name="Google Shape;161;p28"/>
          <p:cNvSpPr>
            <a:spLocks noGrp="1"/>
          </p:cNvSpPr>
          <p:nvPr>
            <p:ph type="pic" idx="2"/>
          </p:nvPr>
        </p:nvSpPr>
        <p:spPr>
          <a:xfrm>
            <a:off x="516463" y="1771650"/>
            <a:ext cx="2588687"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162" name="Google Shape;162;p28"/>
          <p:cNvSpPr txBox="1">
            <a:spLocks noGrp="1"/>
          </p:cNvSpPr>
          <p:nvPr>
            <p:ph type="body" idx="3"/>
          </p:nvPr>
        </p:nvSpPr>
        <p:spPr>
          <a:xfrm>
            <a:off x="516463" y="3655323"/>
            <a:ext cx="2588687"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63" name="Google Shape;163;p28"/>
          <p:cNvSpPr txBox="1">
            <a:spLocks noGrp="1"/>
          </p:cNvSpPr>
          <p:nvPr>
            <p:ph type="body" idx="4"/>
          </p:nvPr>
        </p:nvSpPr>
        <p:spPr>
          <a:xfrm>
            <a:off x="3280697" y="3143250"/>
            <a:ext cx="2586701"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4" name="Google Shape;164;p28"/>
          <p:cNvSpPr>
            <a:spLocks noGrp="1"/>
          </p:cNvSpPr>
          <p:nvPr>
            <p:ph type="pic" idx="5"/>
          </p:nvPr>
        </p:nvSpPr>
        <p:spPr>
          <a:xfrm>
            <a:off x="3280697" y="1771650"/>
            <a:ext cx="2586702"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165" name="Google Shape;165;p28"/>
          <p:cNvSpPr txBox="1">
            <a:spLocks noGrp="1"/>
          </p:cNvSpPr>
          <p:nvPr>
            <p:ph type="body" idx="6"/>
          </p:nvPr>
        </p:nvSpPr>
        <p:spPr>
          <a:xfrm>
            <a:off x="3280698" y="3655322"/>
            <a:ext cx="2586701"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66" name="Google Shape;166;p28"/>
          <p:cNvSpPr txBox="1">
            <a:spLocks noGrp="1"/>
          </p:cNvSpPr>
          <p:nvPr>
            <p:ph type="body" idx="7"/>
          </p:nvPr>
        </p:nvSpPr>
        <p:spPr>
          <a:xfrm>
            <a:off x="6037298" y="3143250"/>
            <a:ext cx="2592352"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167" name="Google Shape;167;p28"/>
          <p:cNvSpPr>
            <a:spLocks noGrp="1"/>
          </p:cNvSpPr>
          <p:nvPr>
            <p:ph type="pic" idx="8"/>
          </p:nvPr>
        </p:nvSpPr>
        <p:spPr>
          <a:xfrm>
            <a:off x="6037391" y="1771650"/>
            <a:ext cx="2585908"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168" name="Google Shape;168;p28"/>
          <p:cNvSpPr txBox="1">
            <a:spLocks noGrp="1"/>
          </p:cNvSpPr>
          <p:nvPr>
            <p:ph type="body" idx="9"/>
          </p:nvPr>
        </p:nvSpPr>
        <p:spPr>
          <a:xfrm>
            <a:off x="6037298" y="3655321"/>
            <a:ext cx="2589334"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169" name="Google Shape;169;p28"/>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8"/>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1" name="Google Shape;171;p28"/>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4" name="Google Shape;174;p29"/>
          <p:cNvSpPr txBox="1">
            <a:spLocks noGrp="1"/>
          </p:cNvSpPr>
          <p:nvPr>
            <p:ph type="body" idx="1"/>
          </p:nvPr>
        </p:nvSpPr>
        <p:spPr>
          <a:xfrm rot="5400000">
            <a:off x="3062953" y="-902684"/>
            <a:ext cx="3018094" cy="8115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5" name="Google Shape;175;p29"/>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9"/>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29"/>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pic>
        <p:nvPicPr>
          <p:cNvPr id="179" name="Google Shape;179;p30"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180" name="Google Shape;180;p30"/>
          <p:cNvSpPr txBox="1">
            <a:spLocks noGrp="1"/>
          </p:cNvSpPr>
          <p:nvPr>
            <p:ph type="title"/>
          </p:nvPr>
        </p:nvSpPr>
        <p:spPr>
          <a:xfrm rot="5400000">
            <a:off x="6394450" y="1250949"/>
            <a:ext cx="2927350" cy="15430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1" name="Google Shape;181;p30"/>
          <p:cNvSpPr txBox="1">
            <a:spLocks noGrp="1"/>
          </p:cNvSpPr>
          <p:nvPr>
            <p:ph type="body" idx="1"/>
          </p:nvPr>
        </p:nvSpPr>
        <p:spPr>
          <a:xfrm rot="5400000">
            <a:off x="2381250" y="-1054100"/>
            <a:ext cx="2927350" cy="615315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2" name="Google Shape;182;p30"/>
          <p:cNvSpPr txBox="1">
            <a:spLocks noGrp="1"/>
          </p:cNvSpPr>
          <p:nvPr>
            <p:ph type="dt" idx="10"/>
          </p:nvPr>
        </p:nvSpPr>
        <p:spPr>
          <a:xfrm>
            <a:off x="5860839" y="284956"/>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30"/>
          <p:cNvSpPr txBox="1">
            <a:spLocks noGrp="1"/>
          </p:cNvSpPr>
          <p:nvPr>
            <p:ph type="ftr" idx="11"/>
          </p:nvPr>
        </p:nvSpPr>
        <p:spPr>
          <a:xfrm>
            <a:off x="514350" y="285750"/>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30"/>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pic>
        <p:nvPicPr>
          <p:cNvPr id="51" name="Google Shape;51;p13" descr="C0-HD-TOP.png"/>
          <p:cNvPicPr preferRelativeResize="0"/>
          <p:nvPr/>
        </p:nvPicPr>
        <p:blipFill rotWithShape="1">
          <a:blip r:embed="rId19">
            <a:alphaModFix/>
          </a:blip>
          <a:srcRect/>
          <a:stretch/>
        </p:blipFill>
        <p:spPr>
          <a:xfrm>
            <a:off x="0" y="0"/>
            <a:ext cx="9144000" cy="1081087"/>
          </a:xfrm>
          <a:prstGeom prst="rect">
            <a:avLst/>
          </a:prstGeom>
          <a:noFill/>
          <a:ln>
            <a:noFill/>
          </a:ln>
        </p:spPr>
      </p:pic>
      <p:sp>
        <p:nvSpPr>
          <p:cNvPr id="52" name="Google Shape;52;p13"/>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marR="0" lvl="0" algn="r"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a:bodyPr>
          <a:lstStyle>
            <a:lvl1pPr marL="457200" marR="0" lvl="0" indent="-336550" algn="l" rtl="0">
              <a:lnSpc>
                <a:spcPct val="90000"/>
              </a:lnSpc>
              <a:spcBef>
                <a:spcPts val="800"/>
              </a:spcBef>
              <a:spcAft>
                <a:spcPts val="0"/>
              </a:spcAft>
              <a:buClr>
                <a:schemeClr val="lt1"/>
              </a:buClr>
              <a:buSzPts val="1700"/>
              <a:buFont typeface="Arial"/>
              <a:buChar char="•"/>
              <a:defRPr sz="1700" b="0"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6" name="Google Shape;56;p13"/>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590161" y="391886"/>
            <a:ext cx="7963678" cy="1427584"/>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100000"/>
              </a:lnSpc>
              <a:spcBef>
                <a:spcPts val="0"/>
              </a:spcBef>
              <a:spcAft>
                <a:spcPts val="0"/>
              </a:spcAft>
              <a:buClr>
                <a:srgbClr val="A9EADD"/>
              </a:buClr>
              <a:buSzPct val="100000"/>
              <a:buFont typeface="Arial Rounded"/>
              <a:buNone/>
            </a:pPr>
            <a:r>
              <a:rPr lang="en" b="1" u="sng">
                <a:solidFill>
                  <a:srgbClr val="A9EADD"/>
                </a:solidFill>
                <a:latin typeface="Arial Rounded"/>
                <a:ea typeface="Arial Rounded"/>
                <a:cs typeface="Arial Rounded"/>
                <a:sym typeface="Arial Rounded"/>
              </a:rPr>
              <a:t>IE-SIGHT </a:t>
            </a:r>
            <a:br>
              <a:rPr lang="en" b="1" u="sng">
                <a:solidFill>
                  <a:srgbClr val="A9EADD"/>
                </a:solidFill>
                <a:latin typeface="Arial Rounded"/>
                <a:ea typeface="Arial Rounded"/>
                <a:cs typeface="Arial Rounded"/>
                <a:sym typeface="Arial Rounded"/>
              </a:rPr>
            </a:br>
            <a:r>
              <a:rPr lang="en" b="1">
                <a:solidFill>
                  <a:srgbClr val="A9EADD"/>
                </a:solidFill>
                <a:latin typeface="Arial Rounded"/>
                <a:ea typeface="Arial Rounded"/>
                <a:cs typeface="Arial Rounded"/>
                <a:sym typeface="Arial Rounded"/>
              </a:rPr>
              <a:t>MARS EXPLORATION ROVER </a:t>
            </a:r>
            <a:endParaRPr/>
          </a:p>
        </p:txBody>
      </p:sp>
      <p:pic>
        <p:nvPicPr>
          <p:cNvPr id="190" name="Google Shape;190;p31" descr="Good government in action: NASA's Mars rover mission | The Seattle Times"/>
          <p:cNvPicPr preferRelativeResize="0"/>
          <p:nvPr/>
        </p:nvPicPr>
        <p:blipFill rotWithShape="1">
          <a:blip r:embed="rId3">
            <a:alphaModFix/>
          </a:blip>
          <a:srcRect/>
          <a:stretch/>
        </p:blipFill>
        <p:spPr>
          <a:xfrm>
            <a:off x="1890907" y="1974398"/>
            <a:ext cx="5572125" cy="26992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body" idx="1"/>
          </p:nvPr>
        </p:nvSpPr>
        <p:spPr>
          <a:xfrm>
            <a:off x="514350" y="776774"/>
            <a:ext cx="8115300" cy="3887241"/>
          </a:xfrm>
          <a:prstGeom prst="rect">
            <a:avLst/>
          </a:prstGeom>
          <a:noFill/>
          <a:ln>
            <a:noFill/>
          </a:ln>
        </p:spPr>
        <p:txBody>
          <a:bodyPr spcFirstLastPara="1" wrap="square" lIns="68575" tIns="34275" rIns="68575" bIns="34275" anchor="t" anchorCtr="0">
            <a:normAutofit/>
          </a:bodyPr>
          <a:lstStyle/>
          <a:p>
            <a:pPr marL="177800" lvl="0" indent="-171450" algn="l" rtl="0">
              <a:lnSpc>
                <a:spcPct val="107000"/>
              </a:lnSpc>
              <a:spcBef>
                <a:spcPts val="0"/>
              </a:spcBef>
              <a:spcAft>
                <a:spcPts val="0"/>
              </a:spcAft>
              <a:buClr>
                <a:schemeClr val="lt1"/>
              </a:buClr>
              <a:buSzPts val="1500"/>
              <a:buChar char="•"/>
            </a:pPr>
            <a:r>
              <a:rPr lang="en" sz="1500">
                <a:latin typeface="Calibri"/>
                <a:ea typeface="Calibri"/>
                <a:cs typeface="Calibri"/>
                <a:sym typeface="Calibri"/>
              </a:rPr>
              <a:t>The above image is that of a fully assembled rover, including the suspensions, wheels, the differential that connects the two rocker-bogie suspension arms, the frame, arm used for sampling including the claw. </a:t>
            </a:r>
            <a:endParaRPr/>
          </a:p>
          <a:p>
            <a:pPr marL="177800" lvl="0" indent="-171450" algn="l" rtl="0">
              <a:lnSpc>
                <a:spcPct val="107000"/>
              </a:lnSpc>
              <a:spcBef>
                <a:spcPts val="1400"/>
              </a:spcBef>
              <a:spcAft>
                <a:spcPts val="0"/>
              </a:spcAft>
              <a:buClr>
                <a:schemeClr val="lt1"/>
              </a:buClr>
              <a:buSzPts val="1500"/>
              <a:buChar char="•"/>
            </a:pPr>
            <a:r>
              <a:rPr lang="en" sz="1500">
                <a:latin typeface="Calibri"/>
                <a:ea typeface="Calibri"/>
                <a:cs typeface="Calibri"/>
                <a:sym typeface="Calibri"/>
              </a:rPr>
              <a:t>This model has been prepared using AutoCAD and Fusion 360 designing software. The proper joints have been provided at the required places for the smooth movement and functioning of the rover. The correct material types have also been assigned to the different parts of the rover. The model is then animated for motion of the wheels and the functioning of suspension. The path of motion of the robotic arm is also animated and simulated. The motors of the individual wheels have also been included in the model. </a:t>
            </a:r>
            <a:endParaRPr sz="1500">
              <a:latin typeface="Calibri"/>
              <a:ea typeface="Calibri"/>
              <a:cs typeface="Calibri"/>
              <a:sym typeface="Calibri"/>
            </a:endParaRPr>
          </a:p>
          <a:p>
            <a:pPr marL="177800" lvl="0" indent="-171450" algn="l" rtl="0">
              <a:lnSpc>
                <a:spcPct val="107000"/>
              </a:lnSpc>
              <a:spcBef>
                <a:spcPts val="1400"/>
              </a:spcBef>
              <a:spcAft>
                <a:spcPts val="0"/>
              </a:spcAft>
              <a:buClr>
                <a:schemeClr val="lt1"/>
              </a:buClr>
              <a:buSzPts val="1500"/>
              <a:buChar char="•"/>
            </a:pPr>
            <a:r>
              <a:rPr lang="en" sz="1500">
                <a:latin typeface="Calibri"/>
                <a:ea typeface="Calibri"/>
                <a:cs typeface="Calibri"/>
                <a:sym typeface="Calibri"/>
              </a:rPr>
              <a:t>The rover will also include a variety of electronic components such as panoramic cameras and navigation cameras, periscopes, spectrometers, imagers, for sampling and navigation. It also has a powerful communication system to send and receive messages from earth, which is mounted on the frame. The rover has rechargeable lithium ion batteries which run on solar power. These aspects of the rover will not be discussed about in this report. </a:t>
            </a:r>
            <a:endParaRPr sz="1500">
              <a:latin typeface="Calibri"/>
              <a:ea typeface="Calibri"/>
              <a:cs typeface="Calibri"/>
              <a:sym typeface="Calibri"/>
            </a:endParaRPr>
          </a:p>
          <a:p>
            <a:pPr marL="177800" lvl="0" indent="-76200" algn="l" rtl="0">
              <a:lnSpc>
                <a:spcPct val="90000"/>
              </a:lnSpc>
              <a:spcBef>
                <a:spcPts val="1400"/>
              </a:spcBef>
              <a:spcAft>
                <a:spcPts val="0"/>
              </a:spcAft>
              <a:buClr>
                <a:schemeClr val="lt1"/>
              </a:buClr>
              <a:buSzPts val="17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762778" y="573280"/>
            <a:ext cx="8062815" cy="969771"/>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Clr>
                <a:srgbClr val="FFFF00"/>
              </a:buClr>
              <a:buSzPct val="100000"/>
              <a:buFont typeface="Arial Rounded"/>
              <a:buNone/>
            </a:pPr>
            <a:r>
              <a:rPr lang="en" sz="2700" b="1" u="sng">
                <a:solidFill>
                  <a:srgbClr val="FFFF00"/>
                </a:solidFill>
                <a:latin typeface="Arial Rounded"/>
                <a:ea typeface="Arial Rounded"/>
                <a:cs typeface="Arial Rounded"/>
                <a:sym typeface="Arial Rounded"/>
              </a:rPr>
              <a:t>STRUCTURAL ANALYSIS OF MODEL USING ANSYS</a:t>
            </a:r>
            <a:br>
              <a:rPr lang="en" sz="1400">
                <a:latin typeface="Calibri"/>
                <a:ea typeface="Calibri"/>
                <a:cs typeface="Calibri"/>
                <a:sym typeface="Calibri"/>
              </a:rPr>
            </a:br>
            <a:endParaRPr/>
          </a:p>
        </p:txBody>
      </p:sp>
      <p:pic>
        <p:nvPicPr>
          <p:cNvPr id="259" name="Google Shape;259;p41" descr="Astronaut Cartoon"/>
          <p:cNvPicPr preferRelativeResize="0"/>
          <p:nvPr/>
        </p:nvPicPr>
        <p:blipFill rotWithShape="1">
          <a:blip r:embed="rId3">
            <a:alphaModFix/>
          </a:blip>
          <a:srcRect l="20655" t="18285" r="21126" b="16486"/>
          <a:stretch/>
        </p:blipFill>
        <p:spPr>
          <a:xfrm>
            <a:off x="394073" y="662141"/>
            <a:ext cx="737408" cy="459006"/>
          </a:xfrm>
          <a:prstGeom prst="rect">
            <a:avLst/>
          </a:prstGeom>
          <a:noFill/>
          <a:ln>
            <a:noFill/>
          </a:ln>
        </p:spPr>
      </p:pic>
      <p:pic>
        <p:nvPicPr>
          <p:cNvPr id="260" name="Google Shape;260;p41"/>
          <p:cNvPicPr preferRelativeResize="0">
            <a:picLocks noGrp="1"/>
          </p:cNvPicPr>
          <p:nvPr>
            <p:ph type="body" idx="1"/>
          </p:nvPr>
        </p:nvPicPr>
        <p:blipFill rotWithShape="1">
          <a:blip r:embed="rId4">
            <a:alphaModFix/>
          </a:blip>
          <a:srcRect/>
          <a:stretch/>
        </p:blipFill>
        <p:spPr>
          <a:xfrm>
            <a:off x="2284331" y="1543051"/>
            <a:ext cx="4042579" cy="2480776"/>
          </a:xfrm>
          <a:prstGeom prst="rect">
            <a:avLst/>
          </a:prstGeom>
          <a:noFill/>
          <a:ln>
            <a:noFill/>
          </a:ln>
        </p:spPr>
      </p:pic>
      <p:sp>
        <p:nvSpPr>
          <p:cNvPr id="261" name="Google Shape;261;p41"/>
          <p:cNvSpPr txBox="1"/>
          <p:nvPr/>
        </p:nvSpPr>
        <p:spPr>
          <a:xfrm>
            <a:off x="2019038" y="4118269"/>
            <a:ext cx="4573166" cy="279980"/>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en" sz="1400" b="1">
                <a:solidFill>
                  <a:schemeClr val="lt1"/>
                </a:solidFill>
                <a:latin typeface="Arial Rounded"/>
                <a:ea typeface="Arial Rounded"/>
                <a:cs typeface="Arial Rounded"/>
                <a:sym typeface="Arial Rounded"/>
              </a:rPr>
              <a:t>Aluminum bottom plate</a:t>
            </a:r>
            <a:endParaRPr sz="21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Specifications of the plate used for Simulation</a:t>
            </a:r>
            <a:endParaRPr/>
          </a:p>
        </p:txBody>
      </p:sp>
      <p:sp>
        <p:nvSpPr>
          <p:cNvPr id="267" name="Google Shape;267;p42"/>
          <p:cNvSpPr txBox="1">
            <a:spLocks noGrp="1"/>
          </p:cNvSpPr>
          <p:nvPr>
            <p:ph type="body" idx="1"/>
          </p:nvPr>
        </p:nvSpPr>
        <p:spPr>
          <a:xfrm>
            <a:off x="389900" y="1272601"/>
            <a:ext cx="8239800" cy="3391500"/>
          </a:xfrm>
          <a:prstGeom prst="rect">
            <a:avLst/>
          </a:prstGeom>
          <a:noFill/>
          <a:ln>
            <a:noFill/>
          </a:ln>
        </p:spPr>
        <p:txBody>
          <a:bodyPr spcFirstLastPara="1" wrap="square" lIns="68575" tIns="34275" rIns="68575" bIns="34275" anchor="t" anchorCtr="0">
            <a:normAutofit/>
          </a:bodyPr>
          <a:lstStyle/>
          <a:p>
            <a:pPr marL="457200" lvl="0" indent="-317500" algn="l" rtl="0">
              <a:lnSpc>
                <a:spcPct val="90000"/>
              </a:lnSpc>
              <a:spcBef>
                <a:spcPts val="0"/>
              </a:spcBef>
              <a:spcAft>
                <a:spcPts val="0"/>
              </a:spcAft>
              <a:buSzPts val="1400"/>
              <a:buChar char="•"/>
            </a:pPr>
            <a:r>
              <a:rPr lang="en"/>
              <a:t>Material used for ANSYS simulation :- Aluminium alloy</a:t>
            </a:r>
            <a:endParaRPr/>
          </a:p>
          <a:p>
            <a:pPr marL="457200" lvl="0" indent="-317500" algn="l" rtl="0">
              <a:lnSpc>
                <a:spcPct val="90000"/>
              </a:lnSpc>
              <a:spcBef>
                <a:spcPts val="0"/>
              </a:spcBef>
              <a:spcAft>
                <a:spcPts val="0"/>
              </a:spcAft>
              <a:buSzPts val="1400"/>
              <a:buChar char="•"/>
            </a:pPr>
            <a:r>
              <a:rPr lang="en"/>
              <a:t>Dimensions of Bounding box:- </a:t>
            </a:r>
            <a:endParaRPr/>
          </a:p>
          <a:p>
            <a:pPr marL="457200" lvl="0" indent="0" algn="l" rtl="0">
              <a:lnSpc>
                <a:spcPct val="90000"/>
              </a:lnSpc>
              <a:spcBef>
                <a:spcPts val="0"/>
              </a:spcBef>
              <a:spcAft>
                <a:spcPts val="0"/>
              </a:spcAft>
              <a:buNone/>
            </a:pPr>
            <a:r>
              <a:rPr lang="en"/>
              <a:t>Length x = 1469.6 mm </a:t>
            </a:r>
            <a:endParaRPr/>
          </a:p>
          <a:p>
            <a:pPr marL="457200" lvl="0" indent="0" algn="l" rtl="0">
              <a:lnSpc>
                <a:spcPct val="90000"/>
              </a:lnSpc>
              <a:spcBef>
                <a:spcPts val="0"/>
              </a:spcBef>
              <a:spcAft>
                <a:spcPts val="0"/>
              </a:spcAft>
              <a:buNone/>
            </a:pPr>
            <a:r>
              <a:rPr lang="en"/>
              <a:t>Length y = 720 mm</a:t>
            </a:r>
            <a:endParaRPr/>
          </a:p>
          <a:p>
            <a:pPr marL="457200" lvl="0" indent="0" algn="l" rtl="0">
              <a:lnSpc>
                <a:spcPct val="90000"/>
              </a:lnSpc>
              <a:spcBef>
                <a:spcPts val="0"/>
              </a:spcBef>
              <a:spcAft>
                <a:spcPts val="0"/>
              </a:spcAft>
              <a:buNone/>
            </a:pPr>
            <a:r>
              <a:rPr lang="en"/>
              <a:t>Length z = 30 mm</a:t>
            </a:r>
            <a:endParaRPr/>
          </a:p>
          <a:p>
            <a:pPr marL="457200" lvl="0" indent="-317500" algn="l" rtl="0">
              <a:lnSpc>
                <a:spcPct val="90000"/>
              </a:lnSpc>
              <a:spcBef>
                <a:spcPts val="0"/>
              </a:spcBef>
              <a:spcAft>
                <a:spcPts val="0"/>
              </a:spcAft>
              <a:buSzPts val="1400"/>
              <a:buChar char="•"/>
            </a:pPr>
            <a:r>
              <a:rPr lang="en"/>
              <a:t>Volume of the bottom plate used = 1.3206e+007 mm³ </a:t>
            </a:r>
            <a:endParaRPr/>
          </a:p>
          <a:p>
            <a:pPr marL="457200" lvl="0" indent="-317500" algn="l" rtl="0">
              <a:lnSpc>
                <a:spcPct val="90000"/>
              </a:lnSpc>
              <a:spcBef>
                <a:spcPts val="0"/>
              </a:spcBef>
              <a:spcAft>
                <a:spcPts val="0"/>
              </a:spcAft>
              <a:buSzPts val="1400"/>
              <a:buChar char="•"/>
            </a:pPr>
            <a:r>
              <a:rPr lang="en"/>
              <a:t>Mass of the bottom plate = 36.581 kg</a:t>
            </a:r>
            <a:endParaRPr/>
          </a:p>
          <a:p>
            <a:pPr marL="457200" lvl="0" indent="-317500" algn="l" rtl="0">
              <a:lnSpc>
                <a:spcPct val="90000"/>
              </a:lnSpc>
              <a:spcBef>
                <a:spcPts val="0"/>
              </a:spcBef>
              <a:spcAft>
                <a:spcPts val="0"/>
              </a:spcAft>
              <a:buSzPts val="1400"/>
              <a:buChar char="•"/>
            </a:pPr>
            <a:r>
              <a:rPr lang="en"/>
              <a:t>Number of nodes taken to do the simulation:- 94318 </a:t>
            </a:r>
            <a:endParaRPr/>
          </a:p>
          <a:p>
            <a:pPr marL="457200" lvl="0" indent="-317500" algn="l" rtl="0">
              <a:lnSpc>
                <a:spcPct val="90000"/>
              </a:lnSpc>
              <a:spcBef>
                <a:spcPts val="0"/>
              </a:spcBef>
              <a:spcAft>
                <a:spcPts val="0"/>
              </a:spcAft>
              <a:buSzPts val="1400"/>
              <a:buChar char="•"/>
            </a:pPr>
            <a:r>
              <a:rPr lang="en"/>
              <a:t>Number of Elements taken to do the simulation:- 50263 </a:t>
            </a:r>
            <a:endParaRPr/>
          </a:p>
          <a:p>
            <a:pPr marL="457200" lvl="0" indent="0" algn="l" rtl="0">
              <a:lnSpc>
                <a:spcPct val="90000"/>
              </a:lnSpc>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Results</a:t>
            </a:r>
            <a:endParaRPr/>
          </a:p>
          <a:p>
            <a:pPr marL="0" lvl="0" indent="0" algn="l" rtl="0">
              <a:lnSpc>
                <a:spcPct val="90000"/>
              </a:lnSpc>
              <a:spcBef>
                <a:spcPts val="0"/>
              </a:spcBef>
              <a:spcAft>
                <a:spcPts val="0"/>
              </a:spcAft>
              <a:buClr>
                <a:schemeClr val="lt1"/>
              </a:buClr>
              <a:buSzPts val="3000"/>
              <a:buFont typeface="Century Gothic"/>
              <a:buNone/>
            </a:pPr>
            <a:r>
              <a:rPr lang="en" sz="1600"/>
              <a:t>Results of the simulations done are as follows:-</a:t>
            </a:r>
            <a:endParaRPr sz="1600"/>
          </a:p>
        </p:txBody>
      </p:sp>
      <p:pic>
        <p:nvPicPr>
          <p:cNvPr id="273" name="Google Shape;273;p43"/>
          <p:cNvPicPr preferRelativeResize="0"/>
          <p:nvPr/>
        </p:nvPicPr>
        <p:blipFill>
          <a:blip r:embed="rId3">
            <a:alphaModFix/>
          </a:blip>
          <a:stretch>
            <a:fillRect/>
          </a:stretch>
        </p:blipFill>
        <p:spPr>
          <a:xfrm>
            <a:off x="75" y="1593202"/>
            <a:ext cx="9144000" cy="3550298"/>
          </a:xfrm>
          <a:prstGeom prst="rect">
            <a:avLst/>
          </a:prstGeom>
          <a:noFill/>
          <a:ln>
            <a:noFill/>
          </a:ln>
        </p:spPr>
      </p:pic>
      <p:sp>
        <p:nvSpPr>
          <p:cNvPr id="274" name="Google Shape;274;p43"/>
          <p:cNvSpPr txBox="1"/>
          <p:nvPr/>
        </p:nvSpPr>
        <p:spPr>
          <a:xfrm>
            <a:off x="3278475" y="1193000"/>
            <a:ext cx="38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entury Gothic"/>
                <a:ea typeface="Century Gothic"/>
                <a:cs typeface="Century Gothic"/>
                <a:sym typeface="Century Gothic"/>
              </a:rPr>
              <a:t>Static Structural Stress</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Results</a:t>
            </a:r>
            <a:endParaRPr/>
          </a:p>
          <a:p>
            <a:pPr marL="0" lvl="0" indent="0" algn="l" rtl="0">
              <a:lnSpc>
                <a:spcPct val="90000"/>
              </a:lnSpc>
              <a:spcBef>
                <a:spcPts val="0"/>
              </a:spcBef>
              <a:spcAft>
                <a:spcPts val="0"/>
              </a:spcAft>
              <a:buClr>
                <a:schemeClr val="lt1"/>
              </a:buClr>
              <a:buSzPts val="3000"/>
              <a:buFont typeface="Century Gothic"/>
              <a:buNone/>
            </a:pPr>
            <a:r>
              <a:rPr lang="en" sz="1600"/>
              <a:t>Results of the simulations done are as follows:-</a:t>
            </a:r>
            <a:endParaRPr sz="1600"/>
          </a:p>
        </p:txBody>
      </p:sp>
      <p:pic>
        <p:nvPicPr>
          <p:cNvPr id="280" name="Google Shape;280;p44"/>
          <p:cNvPicPr preferRelativeResize="0"/>
          <p:nvPr/>
        </p:nvPicPr>
        <p:blipFill>
          <a:blip r:embed="rId3">
            <a:alphaModFix/>
          </a:blip>
          <a:stretch>
            <a:fillRect/>
          </a:stretch>
        </p:blipFill>
        <p:spPr>
          <a:xfrm>
            <a:off x="75" y="1631003"/>
            <a:ext cx="9144001" cy="3512497"/>
          </a:xfrm>
          <a:prstGeom prst="rect">
            <a:avLst/>
          </a:prstGeom>
          <a:noFill/>
          <a:ln>
            <a:noFill/>
          </a:ln>
        </p:spPr>
      </p:pic>
      <p:sp>
        <p:nvSpPr>
          <p:cNvPr id="281" name="Google Shape;281;p44"/>
          <p:cNvSpPr txBox="1"/>
          <p:nvPr/>
        </p:nvSpPr>
        <p:spPr>
          <a:xfrm>
            <a:off x="2440675" y="1230800"/>
            <a:ext cx="380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entury Gothic"/>
                <a:ea typeface="Century Gothic"/>
                <a:cs typeface="Century Gothic"/>
                <a:sym typeface="Century Gothic"/>
              </a:rPr>
              <a:t>Static Structural Strain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Results</a:t>
            </a:r>
            <a:endParaRPr/>
          </a:p>
          <a:p>
            <a:pPr marL="0" lvl="0" indent="0" algn="l" rtl="0">
              <a:lnSpc>
                <a:spcPct val="90000"/>
              </a:lnSpc>
              <a:spcBef>
                <a:spcPts val="0"/>
              </a:spcBef>
              <a:spcAft>
                <a:spcPts val="0"/>
              </a:spcAft>
              <a:buClr>
                <a:schemeClr val="lt1"/>
              </a:buClr>
              <a:buSzPts val="3000"/>
              <a:buFont typeface="Century Gothic"/>
              <a:buNone/>
            </a:pPr>
            <a:r>
              <a:rPr lang="en" sz="1600"/>
              <a:t>Results of the simulations done are as follows:-</a:t>
            </a:r>
            <a:endParaRPr sz="1600"/>
          </a:p>
        </p:txBody>
      </p:sp>
      <p:pic>
        <p:nvPicPr>
          <p:cNvPr id="287" name="Google Shape;287;p45"/>
          <p:cNvPicPr preferRelativeResize="0"/>
          <p:nvPr/>
        </p:nvPicPr>
        <p:blipFill>
          <a:blip r:embed="rId3">
            <a:alphaModFix/>
          </a:blip>
          <a:stretch>
            <a:fillRect/>
          </a:stretch>
        </p:blipFill>
        <p:spPr>
          <a:xfrm>
            <a:off x="-53875" y="1566511"/>
            <a:ext cx="9197951" cy="3576989"/>
          </a:xfrm>
          <a:prstGeom prst="rect">
            <a:avLst/>
          </a:prstGeom>
          <a:noFill/>
          <a:ln>
            <a:noFill/>
          </a:ln>
        </p:spPr>
      </p:pic>
      <p:sp>
        <p:nvSpPr>
          <p:cNvPr id="288" name="Google Shape;288;p45"/>
          <p:cNvSpPr txBox="1"/>
          <p:nvPr/>
        </p:nvSpPr>
        <p:spPr>
          <a:xfrm>
            <a:off x="2524325" y="1166300"/>
            <a:ext cx="380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entury Gothic"/>
                <a:ea typeface="Century Gothic"/>
                <a:cs typeface="Century Gothic"/>
                <a:sym typeface="Century Gothic"/>
              </a:rPr>
              <a:t>Static Structural Damage</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Results</a:t>
            </a:r>
            <a:endParaRPr/>
          </a:p>
          <a:p>
            <a:pPr marL="0" lvl="0" indent="0" algn="l" rtl="0">
              <a:lnSpc>
                <a:spcPct val="90000"/>
              </a:lnSpc>
              <a:spcBef>
                <a:spcPts val="0"/>
              </a:spcBef>
              <a:spcAft>
                <a:spcPts val="0"/>
              </a:spcAft>
              <a:buClr>
                <a:schemeClr val="lt1"/>
              </a:buClr>
              <a:buSzPts val="3000"/>
              <a:buFont typeface="Century Gothic"/>
              <a:buNone/>
            </a:pPr>
            <a:r>
              <a:rPr lang="en" sz="1600"/>
              <a:t>Results of the simulations done are as follows:-</a:t>
            </a:r>
            <a:endParaRPr sz="1600"/>
          </a:p>
        </p:txBody>
      </p:sp>
      <p:sp>
        <p:nvSpPr>
          <p:cNvPr id="294" name="Google Shape;294;p46"/>
          <p:cNvSpPr txBox="1"/>
          <p:nvPr/>
        </p:nvSpPr>
        <p:spPr>
          <a:xfrm>
            <a:off x="3278475" y="1193000"/>
            <a:ext cx="38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entury Gothic"/>
                <a:ea typeface="Century Gothic"/>
                <a:cs typeface="Century Gothic"/>
                <a:sym typeface="Century Gothic"/>
              </a:rPr>
              <a:t>Static Structural Safety Factor</a:t>
            </a:r>
            <a:endParaRPr>
              <a:solidFill>
                <a:schemeClr val="lt1"/>
              </a:solidFill>
              <a:latin typeface="Century Gothic"/>
              <a:ea typeface="Century Gothic"/>
              <a:cs typeface="Century Gothic"/>
              <a:sym typeface="Century Gothic"/>
            </a:endParaRPr>
          </a:p>
        </p:txBody>
      </p:sp>
      <p:pic>
        <p:nvPicPr>
          <p:cNvPr id="295" name="Google Shape;295;p46"/>
          <p:cNvPicPr preferRelativeResize="0"/>
          <p:nvPr/>
        </p:nvPicPr>
        <p:blipFill>
          <a:blip r:embed="rId3">
            <a:alphaModFix/>
          </a:blip>
          <a:stretch>
            <a:fillRect/>
          </a:stretch>
        </p:blipFill>
        <p:spPr>
          <a:xfrm>
            <a:off x="0" y="1593191"/>
            <a:ext cx="9144002" cy="35861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204975" y="344100"/>
            <a:ext cx="8939100" cy="928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Font typeface="Century Gothic"/>
              <a:buNone/>
            </a:pPr>
            <a:r>
              <a:rPr lang="en"/>
              <a:t>Results</a:t>
            </a:r>
            <a:endParaRPr/>
          </a:p>
          <a:p>
            <a:pPr marL="0" lvl="0" indent="0" algn="l" rtl="0">
              <a:lnSpc>
                <a:spcPct val="90000"/>
              </a:lnSpc>
              <a:spcBef>
                <a:spcPts val="0"/>
              </a:spcBef>
              <a:spcAft>
                <a:spcPts val="0"/>
              </a:spcAft>
              <a:buClr>
                <a:schemeClr val="lt1"/>
              </a:buClr>
              <a:buSzPts val="3000"/>
              <a:buFont typeface="Century Gothic"/>
              <a:buNone/>
            </a:pPr>
            <a:r>
              <a:rPr lang="en" sz="1600"/>
              <a:t>Results of the simulations done are as follows:-</a:t>
            </a:r>
            <a:endParaRPr sz="1600"/>
          </a:p>
        </p:txBody>
      </p:sp>
      <p:sp>
        <p:nvSpPr>
          <p:cNvPr id="301" name="Google Shape;301;p47"/>
          <p:cNvSpPr txBox="1"/>
          <p:nvPr/>
        </p:nvSpPr>
        <p:spPr>
          <a:xfrm>
            <a:off x="3278475" y="1193000"/>
            <a:ext cx="38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entury Gothic"/>
                <a:ea typeface="Century Gothic"/>
                <a:cs typeface="Century Gothic"/>
                <a:sym typeface="Century Gothic"/>
              </a:rPr>
              <a:t>Static Structural Life</a:t>
            </a:r>
            <a:endParaRPr>
              <a:solidFill>
                <a:schemeClr val="lt1"/>
              </a:solidFill>
              <a:latin typeface="Century Gothic"/>
              <a:ea typeface="Century Gothic"/>
              <a:cs typeface="Century Gothic"/>
              <a:sym typeface="Century Gothic"/>
            </a:endParaRPr>
          </a:p>
        </p:txBody>
      </p:sp>
      <p:pic>
        <p:nvPicPr>
          <p:cNvPr id="302" name="Google Shape;302;p47"/>
          <p:cNvPicPr preferRelativeResize="0"/>
          <p:nvPr/>
        </p:nvPicPr>
        <p:blipFill>
          <a:blip r:embed="rId3">
            <a:alphaModFix/>
          </a:blip>
          <a:stretch>
            <a:fillRect/>
          </a:stretch>
        </p:blipFill>
        <p:spPr>
          <a:xfrm>
            <a:off x="-1" y="1552585"/>
            <a:ext cx="9144000" cy="35909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8"/>
          <p:cNvSpPr txBox="1">
            <a:spLocks noGrp="1"/>
          </p:cNvSpPr>
          <p:nvPr>
            <p:ph type="title"/>
          </p:nvPr>
        </p:nvSpPr>
        <p:spPr>
          <a:xfrm>
            <a:off x="1401923" y="566282"/>
            <a:ext cx="6792686" cy="9697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00"/>
              </a:buClr>
              <a:buSzPts val="2700"/>
              <a:buFont typeface="Arial Rounded"/>
              <a:buNone/>
            </a:pPr>
            <a:r>
              <a:rPr lang="en" sz="2700" b="1" u="sng" dirty="0">
                <a:solidFill>
                  <a:srgbClr val="FFFF00"/>
                </a:solidFill>
                <a:latin typeface="Arial Rounded"/>
                <a:ea typeface="Arial Rounded"/>
                <a:cs typeface="Arial Rounded"/>
                <a:sym typeface="Arial Rounded"/>
              </a:rPr>
              <a:t>CONCLUSION</a:t>
            </a:r>
            <a:br>
              <a:rPr lang="en" sz="2700" b="1" u="sng" dirty="0">
                <a:solidFill>
                  <a:srgbClr val="FFFF00"/>
                </a:solidFill>
                <a:latin typeface="Arial Rounded"/>
                <a:ea typeface="Arial Rounded"/>
                <a:cs typeface="Arial Rounded"/>
                <a:sym typeface="Arial Rounded"/>
              </a:rPr>
            </a:br>
            <a:endParaRPr sz="2700" b="1" u="sng" dirty="0">
              <a:solidFill>
                <a:srgbClr val="FFFF00"/>
              </a:solidFill>
              <a:latin typeface="Arial Rounded"/>
              <a:ea typeface="Arial Rounded"/>
              <a:cs typeface="Arial Rounded"/>
              <a:sym typeface="Arial Rounded"/>
            </a:endParaRPr>
          </a:p>
        </p:txBody>
      </p:sp>
      <p:sp>
        <p:nvSpPr>
          <p:cNvPr id="308" name="Google Shape;308;p48"/>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a:bodyPr>
          <a:lstStyle/>
          <a:p>
            <a:pPr marL="177800" lvl="0" indent="-76200" algn="l" rtl="0">
              <a:lnSpc>
                <a:spcPct val="90000"/>
              </a:lnSpc>
              <a:spcBef>
                <a:spcPts val="0"/>
              </a:spcBef>
              <a:spcAft>
                <a:spcPts val="0"/>
              </a:spcAft>
              <a:buClr>
                <a:schemeClr val="lt1"/>
              </a:buClr>
              <a:buSzPts val="1700"/>
              <a:buNone/>
            </a:pPr>
            <a:endParaRPr lang="en-US" dirty="0"/>
          </a:p>
          <a:p>
            <a:pPr marL="177800" lvl="0" indent="-76200" algn="l" rtl="0">
              <a:lnSpc>
                <a:spcPct val="90000"/>
              </a:lnSpc>
              <a:spcBef>
                <a:spcPts val="0"/>
              </a:spcBef>
              <a:spcAft>
                <a:spcPts val="0"/>
              </a:spcAft>
              <a:buClr>
                <a:schemeClr val="lt1"/>
              </a:buClr>
              <a:buSzPts val="1700"/>
              <a:buNone/>
            </a:pPr>
            <a:endParaRPr dirty="0"/>
          </a:p>
        </p:txBody>
      </p:sp>
      <p:pic>
        <p:nvPicPr>
          <p:cNvPr id="309" name="Google Shape;309;p48" descr="Astronaut Cartoon"/>
          <p:cNvPicPr preferRelativeResize="0"/>
          <p:nvPr/>
        </p:nvPicPr>
        <p:blipFill rotWithShape="1">
          <a:blip r:embed="rId3">
            <a:alphaModFix/>
          </a:blip>
          <a:srcRect l="20655" t="18285" r="21126" b="16486"/>
          <a:stretch/>
        </p:blipFill>
        <p:spPr>
          <a:xfrm>
            <a:off x="2740578" y="669139"/>
            <a:ext cx="737408" cy="459006"/>
          </a:xfrm>
          <a:prstGeom prst="rect">
            <a:avLst/>
          </a:prstGeom>
          <a:noFill/>
          <a:ln>
            <a:noFill/>
          </a:ln>
        </p:spPr>
      </p:pic>
      <p:pic>
        <p:nvPicPr>
          <p:cNvPr id="310" name="Google Shape;310;p48"/>
          <p:cNvPicPr preferRelativeResize="0"/>
          <p:nvPr/>
        </p:nvPicPr>
        <p:blipFill rotWithShape="1">
          <a:blip r:embed="rId4">
            <a:alphaModFix/>
          </a:blip>
          <a:srcRect/>
          <a:stretch/>
        </p:blipFill>
        <p:spPr>
          <a:xfrm>
            <a:off x="3016816" y="1996073"/>
            <a:ext cx="3110368" cy="2317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591C-9536-4EE0-A1A6-36B22F70893C}"/>
              </a:ext>
            </a:extLst>
          </p:cNvPr>
          <p:cNvSpPr>
            <a:spLocks noGrp="1"/>
          </p:cNvSpPr>
          <p:nvPr>
            <p:ph type="title"/>
          </p:nvPr>
        </p:nvSpPr>
        <p:spPr/>
        <p:txBody>
          <a:bodyPr/>
          <a:lstStyle/>
          <a:p>
            <a:r>
              <a:rPr lang="en-US" dirty="0"/>
              <a:t>Our proud team,</a:t>
            </a:r>
            <a:endParaRPr lang="en-IN" dirty="0"/>
          </a:p>
        </p:txBody>
      </p:sp>
      <p:sp>
        <p:nvSpPr>
          <p:cNvPr id="3" name="Text Placeholder 2">
            <a:extLst>
              <a:ext uri="{FF2B5EF4-FFF2-40B4-BE49-F238E27FC236}">
                <a16:creationId xmlns:a16="http://schemas.microsoft.com/office/drawing/2014/main" id="{35CFD355-0374-4E16-8B78-3BDDBF86830F}"/>
              </a:ext>
            </a:extLst>
          </p:cNvPr>
          <p:cNvSpPr>
            <a:spLocks noGrp="1"/>
          </p:cNvSpPr>
          <p:nvPr>
            <p:ph type="body" idx="1"/>
          </p:nvPr>
        </p:nvSpPr>
        <p:spPr/>
        <p:txBody>
          <a:bodyPr>
            <a:normAutofit/>
          </a:bodyPr>
          <a:lstStyle/>
          <a:p>
            <a:r>
              <a:rPr lang="en-US" sz="1400" dirty="0" err="1"/>
              <a:t>Sooraj</a:t>
            </a:r>
            <a:r>
              <a:rPr lang="en-US" sz="1400" dirty="0"/>
              <a:t> M.</a:t>
            </a:r>
          </a:p>
          <a:p>
            <a:r>
              <a:rPr lang="en-US" sz="1400" dirty="0"/>
              <a:t>Prasad G </a:t>
            </a:r>
            <a:r>
              <a:rPr lang="en-US" sz="1400" dirty="0" err="1"/>
              <a:t>Maladkar</a:t>
            </a:r>
            <a:r>
              <a:rPr lang="en-US" sz="1400" dirty="0"/>
              <a:t>.	</a:t>
            </a:r>
          </a:p>
          <a:p>
            <a:r>
              <a:rPr lang="en-US" sz="1400" dirty="0" err="1"/>
              <a:t>Shunu</a:t>
            </a:r>
            <a:r>
              <a:rPr lang="en-US" sz="1400" dirty="0"/>
              <a:t> P S.</a:t>
            </a:r>
          </a:p>
          <a:p>
            <a:r>
              <a:rPr lang="en-US" sz="1400" dirty="0" err="1"/>
              <a:t>Vedant</a:t>
            </a:r>
            <a:r>
              <a:rPr lang="en-US" sz="1400" dirty="0"/>
              <a:t> Patel.</a:t>
            </a:r>
          </a:p>
          <a:p>
            <a:r>
              <a:rPr lang="en-US" sz="1400" dirty="0" err="1"/>
              <a:t>Jharana</a:t>
            </a:r>
            <a:r>
              <a:rPr lang="en-US" sz="1400" dirty="0"/>
              <a:t> Awasthi.</a:t>
            </a:r>
          </a:p>
          <a:p>
            <a:r>
              <a:rPr lang="en-US" sz="1400" dirty="0"/>
              <a:t>Rahul Chaturvedi.</a:t>
            </a:r>
          </a:p>
          <a:p>
            <a:r>
              <a:rPr lang="en-US" sz="1400" dirty="0" err="1"/>
              <a:t>Thejaswi</a:t>
            </a:r>
            <a:r>
              <a:rPr lang="en-US" sz="1400" dirty="0"/>
              <a:t> N.</a:t>
            </a:r>
          </a:p>
          <a:p>
            <a:r>
              <a:rPr lang="en-US" sz="1400" dirty="0"/>
              <a:t>Darshan S.</a:t>
            </a:r>
          </a:p>
          <a:p>
            <a:r>
              <a:rPr lang="en-US" sz="1400" dirty="0"/>
              <a:t>Karan </a:t>
            </a:r>
            <a:r>
              <a:rPr lang="en-US" sz="1400" dirty="0" err="1"/>
              <a:t>Panchel</a:t>
            </a:r>
            <a:r>
              <a:rPr lang="en-US" sz="1400" dirty="0"/>
              <a:t>.</a:t>
            </a:r>
          </a:p>
          <a:p>
            <a:r>
              <a:rPr lang="en-US" sz="1400"/>
              <a:t>Tushar </a:t>
            </a:r>
            <a:r>
              <a:rPr lang="en-US" sz="1400" dirty="0"/>
              <a:t>J S.</a:t>
            </a:r>
            <a:endParaRPr lang="en-IN" sz="1400" dirty="0"/>
          </a:p>
        </p:txBody>
      </p:sp>
      <p:pic>
        <p:nvPicPr>
          <p:cNvPr id="1026" name="Picture 2" descr="BEING OPTIMISTIC WHEN STUDYING ABROAD - MADHUSHREE (INDIA) - ISA">
            <a:extLst>
              <a:ext uri="{FF2B5EF4-FFF2-40B4-BE49-F238E27FC236}">
                <a16:creationId xmlns:a16="http://schemas.microsoft.com/office/drawing/2014/main" id="{207EE204-6FB0-4EDA-841D-FE6E5F661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217" y="2048476"/>
            <a:ext cx="4478507" cy="252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1415921" y="479486"/>
            <a:ext cx="6457950" cy="9697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00"/>
              </a:buClr>
              <a:buSzPts val="2700"/>
              <a:buFont typeface="Arial Rounded"/>
              <a:buNone/>
            </a:pPr>
            <a:r>
              <a:rPr lang="en" sz="2700" b="1" u="sng">
                <a:solidFill>
                  <a:srgbClr val="FFFF00"/>
                </a:solidFill>
                <a:latin typeface="Arial Rounded"/>
                <a:ea typeface="Arial Rounded"/>
                <a:cs typeface="Arial Rounded"/>
                <a:sym typeface="Arial Rounded"/>
              </a:rPr>
              <a:t>ABSTRACT</a:t>
            </a:r>
            <a:br>
              <a:rPr lang="en" sz="1400">
                <a:latin typeface="Calibri"/>
                <a:ea typeface="Calibri"/>
                <a:cs typeface="Calibri"/>
                <a:sym typeface="Calibri"/>
              </a:rPr>
            </a:br>
            <a:endParaRPr/>
          </a:p>
        </p:txBody>
      </p:sp>
      <p:sp>
        <p:nvSpPr>
          <p:cNvPr id="196" name="Google Shape;196;p32"/>
          <p:cNvSpPr txBox="1">
            <a:spLocks noGrp="1"/>
          </p:cNvSpPr>
          <p:nvPr>
            <p:ph type="body" idx="1"/>
          </p:nvPr>
        </p:nvSpPr>
        <p:spPr>
          <a:xfrm>
            <a:off x="514350" y="1392594"/>
            <a:ext cx="8115300" cy="3610946"/>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1500"/>
              <a:buChar char="•"/>
            </a:pPr>
            <a:r>
              <a:rPr lang="en" sz="1500">
                <a:latin typeface="Calibri"/>
                <a:ea typeface="Calibri"/>
                <a:cs typeface="Calibri"/>
                <a:sym typeface="Calibri"/>
              </a:rPr>
              <a:t>This report ,on the IE-Sight mars exploration rover covers the planning ,computer assisted design ,analysis of a mars rover .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A mars rover is a humungous project developed to explore the Martian surface to perform various activities and tasks such as sample collection ,search for life ,study of terrain and weather etc.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Research will be done on various different rover designs and comparisons will be made between different designs for different parts of the rover .A basic design will be made and its working will be studied .The designs will then be simulated to understand the motion of the rover .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Various detectors will be used for the rover to detect the environment, be able to detect obstacles and move across rough terrains.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Although only a conceptual design, this report summarizes of all required design parameters for future rover development.</a:t>
            </a:r>
            <a:endParaRPr sz="1500">
              <a:latin typeface="Calibri"/>
              <a:ea typeface="Calibri"/>
              <a:cs typeface="Calibri"/>
              <a:sym typeface="Calibri"/>
            </a:endParaRPr>
          </a:p>
          <a:p>
            <a:pPr marL="177800" lvl="0" indent="-76200" algn="l" rtl="0">
              <a:lnSpc>
                <a:spcPct val="90000"/>
              </a:lnSpc>
              <a:spcBef>
                <a:spcPts val="800"/>
              </a:spcBef>
              <a:spcAft>
                <a:spcPts val="0"/>
              </a:spcAft>
              <a:buClr>
                <a:schemeClr val="lt1"/>
              </a:buClr>
              <a:buSzPts val="1700"/>
              <a:buNone/>
            </a:pPr>
            <a:endParaRPr/>
          </a:p>
        </p:txBody>
      </p:sp>
      <p:pic>
        <p:nvPicPr>
          <p:cNvPr id="197" name="Google Shape;197;p32" descr="Astronaut Cartoon"/>
          <p:cNvPicPr preferRelativeResize="0"/>
          <p:nvPr/>
        </p:nvPicPr>
        <p:blipFill rotWithShape="1">
          <a:blip r:embed="rId3">
            <a:alphaModFix/>
          </a:blip>
          <a:srcRect l="20655" t="18285" r="21126" b="16486"/>
          <a:stretch/>
        </p:blipFill>
        <p:spPr>
          <a:xfrm>
            <a:off x="2859543" y="477035"/>
            <a:ext cx="737408" cy="4590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2171700" y="573280"/>
            <a:ext cx="4800600" cy="9697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00"/>
              </a:buClr>
              <a:buSzPts val="2700"/>
              <a:buFont typeface="Arial Rounded"/>
              <a:buNone/>
            </a:pPr>
            <a:r>
              <a:rPr lang="en" sz="2700" b="1" u="sng">
                <a:solidFill>
                  <a:srgbClr val="FFFF00"/>
                </a:solidFill>
                <a:latin typeface="Arial Rounded"/>
                <a:ea typeface="Arial Rounded"/>
                <a:cs typeface="Arial Rounded"/>
                <a:sym typeface="Arial Rounded"/>
              </a:rPr>
              <a:t>INTRODUCTION</a:t>
            </a:r>
            <a:br>
              <a:rPr lang="en" sz="1400">
                <a:latin typeface="Calibri"/>
                <a:ea typeface="Calibri"/>
                <a:cs typeface="Calibri"/>
                <a:sym typeface="Calibri"/>
              </a:rPr>
            </a:br>
            <a:endParaRPr/>
          </a:p>
        </p:txBody>
      </p:sp>
      <p:sp>
        <p:nvSpPr>
          <p:cNvPr id="203" name="Google Shape;203;p33"/>
          <p:cNvSpPr txBox="1">
            <a:spLocks noGrp="1"/>
          </p:cNvSpPr>
          <p:nvPr>
            <p:ph type="body" idx="1"/>
          </p:nvPr>
        </p:nvSpPr>
        <p:spPr>
          <a:xfrm>
            <a:off x="514350" y="1543050"/>
            <a:ext cx="8115300" cy="3376514"/>
          </a:xfrm>
          <a:prstGeom prst="rect">
            <a:avLst/>
          </a:prstGeom>
          <a:noFill/>
          <a:ln>
            <a:noFill/>
          </a:ln>
        </p:spPr>
        <p:txBody>
          <a:bodyPr spcFirstLastPara="1" wrap="square" lIns="68575" tIns="34275" rIns="68575" bIns="34275" anchor="t" anchorCtr="0">
            <a:normAutofit lnSpcReduction="10000"/>
          </a:bodyPr>
          <a:lstStyle/>
          <a:p>
            <a:pPr marL="177800" lvl="0" indent="-171450" algn="l" rtl="0">
              <a:lnSpc>
                <a:spcPct val="90000"/>
              </a:lnSpc>
              <a:spcBef>
                <a:spcPts val="0"/>
              </a:spcBef>
              <a:spcAft>
                <a:spcPts val="0"/>
              </a:spcAft>
              <a:buClr>
                <a:schemeClr val="lt1"/>
              </a:buClr>
              <a:buSzPts val="1500"/>
              <a:buChar char="•"/>
            </a:pPr>
            <a:r>
              <a:rPr lang="en" sz="1500">
                <a:latin typeface="Calibri"/>
                <a:ea typeface="Calibri"/>
                <a:cs typeface="Calibri"/>
                <a:sym typeface="Calibri"/>
              </a:rPr>
              <a:t>Today Mars exploration is one of the most popular areas  of  research.  Different approaches are needed according  to  various  mission requirements. Observation satellites can give us wide area cover, while surface landing probes give us more accurate details.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Mobile exploration vehicles allow achieving both, however it comes with higher expenditure. The  mission that involves mobile rover is extremely costly and requires high reliability.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The designed rover must be capable of maintaining it’s speed on the terrain of mars as well as being able to function efficiently without errors and prevent any damage occurring to itself.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It should also be able to send back reports at regular intervals without any issues. The electronics part of the rover would be equipped with specialized cameras, sensors, etc. in order to collect information about the red planet. Efficient batteries and solar cells must also be equipped to maintain prolonged activity.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The main mechanical components of the model include, the frame (or chassis) , wheels, suspension, robotic arm, claw(for sampling) , motor, and some others.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Our goal is to develop an efficient rover design and simulate it. </a:t>
            </a:r>
            <a:endParaRPr sz="1500">
              <a:latin typeface="Calibri"/>
              <a:ea typeface="Calibri"/>
              <a:cs typeface="Calibri"/>
              <a:sym typeface="Calibri"/>
            </a:endParaRPr>
          </a:p>
          <a:p>
            <a:pPr marL="177800" lvl="0" indent="-76200" algn="l" rtl="0">
              <a:lnSpc>
                <a:spcPct val="90000"/>
              </a:lnSpc>
              <a:spcBef>
                <a:spcPts val="800"/>
              </a:spcBef>
              <a:spcAft>
                <a:spcPts val="0"/>
              </a:spcAft>
              <a:buClr>
                <a:schemeClr val="lt1"/>
              </a:buClr>
              <a:buSzPts val="1700"/>
              <a:buNone/>
            </a:pPr>
            <a:endParaRPr/>
          </a:p>
        </p:txBody>
      </p:sp>
      <p:pic>
        <p:nvPicPr>
          <p:cNvPr id="204" name="Google Shape;204;p33" descr="Astronaut Cartoon"/>
          <p:cNvPicPr preferRelativeResize="0"/>
          <p:nvPr/>
        </p:nvPicPr>
        <p:blipFill rotWithShape="1">
          <a:blip r:embed="rId3">
            <a:alphaModFix/>
          </a:blip>
          <a:srcRect l="20655" t="18285" r="21126" b="16486"/>
          <a:stretch/>
        </p:blipFill>
        <p:spPr>
          <a:xfrm>
            <a:off x="2318657" y="599159"/>
            <a:ext cx="737408" cy="4590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1520889" y="479486"/>
            <a:ext cx="6457950" cy="9697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00"/>
              </a:buClr>
              <a:buSzPts val="2700"/>
              <a:buFont typeface="Arial Rounded"/>
              <a:buNone/>
            </a:pPr>
            <a:r>
              <a:rPr lang="en" sz="2700" b="1" u="sng">
                <a:solidFill>
                  <a:srgbClr val="FFFF00"/>
                </a:solidFill>
                <a:latin typeface="Arial Rounded"/>
                <a:ea typeface="Arial Rounded"/>
                <a:cs typeface="Arial Rounded"/>
                <a:sym typeface="Arial Rounded"/>
              </a:rPr>
              <a:t>DESIGN PROCESS</a:t>
            </a:r>
            <a:br>
              <a:rPr lang="en" sz="1400">
                <a:latin typeface="Calibri"/>
                <a:ea typeface="Calibri"/>
                <a:cs typeface="Calibri"/>
                <a:sym typeface="Calibri"/>
              </a:rPr>
            </a:br>
            <a:endParaRPr/>
          </a:p>
        </p:txBody>
      </p:sp>
      <p:sp>
        <p:nvSpPr>
          <p:cNvPr id="210" name="Google Shape;210;p34"/>
          <p:cNvSpPr txBox="1">
            <a:spLocks noGrp="1"/>
          </p:cNvSpPr>
          <p:nvPr>
            <p:ph type="body" idx="1"/>
          </p:nvPr>
        </p:nvSpPr>
        <p:spPr>
          <a:xfrm>
            <a:off x="377890" y="1812472"/>
            <a:ext cx="8251760" cy="2851542"/>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1500"/>
              <a:buChar char="•"/>
            </a:pPr>
            <a:r>
              <a:rPr lang="en" sz="1500">
                <a:latin typeface="Calibri"/>
                <a:ea typeface="Calibri"/>
                <a:cs typeface="Calibri"/>
                <a:sym typeface="Calibri"/>
              </a:rPr>
              <a:t>Our model employs the rocker bogie suspension mechanism, which is one the most commonly used suspensions in mars rovers because of it’s ability to overcome tough terrains while maintaining stability.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It consists of two arms with wheel mounted to each. Both arms are connected through a movable joint. The "rocker" part of the suspension comes from the rocking aspect of the larger, body-mounted linkage on each side of the rover.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These rockers are connected to each other and the vehicle chassis through a differential. Relative to the chassis, the rockers will rotate in opposite directions to maintain approximately equal wheel contact. The chassis maintains the average pitch angle of both rockers.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One end of a rocker is fitted with a drive wheel, and the other end is pivoted to the bogie. The "bogie" part of the suspension refers to the smaller linkage that pivots to the rocker in the middle and which has a drive wheel at each end.</a:t>
            </a:r>
            <a:endParaRPr sz="1500">
              <a:latin typeface="Calibri"/>
              <a:ea typeface="Calibri"/>
              <a:cs typeface="Calibri"/>
              <a:sym typeface="Calibri"/>
            </a:endParaRPr>
          </a:p>
          <a:p>
            <a:pPr marL="177800" lvl="0" indent="-76200" algn="l" rtl="0">
              <a:lnSpc>
                <a:spcPct val="90000"/>
              </a:lnSpc>
              <a:spcBef>
                <a:spcPts val="800"/>
              </a:spcBef>
              <a:spcAft>
                <a:spcPts val="0"/>
              </a:spcAft>
              <a:buClr>
                <a:schemeClr val="lt1"/>
              </a:buClr>
              <a:buSzPts val="1700"/>
              <a:buNone/>
            </a:pPr>
            <a:endParaRPr/>
          </a:p>
        </p:txBody>
      </p:sp>
      <p:pic>
        <p:nvPicPr>
          <p:cNvPr id="211" name="Google Shape;211;p34" descr="Astronaut Cartoon"/>
          <p:cNvPicPr preferRelativeResize="0"/>
          <p:nvPr/>
        </p:nvPicPr>
        <p:blipFill rotWithShape="1">
          <a:blip r:embed="rId3">
            <a:alphaModFix/>
          </a:blip>
          <a:srcRect l="20655" t="18285" r="21126" b="16486"/>
          <a:stretch/>
        </p:blipFill>
        <p:spPr>
          <a:xfrm>
            <a:off x="2313703" y="505366"/>
            <a:ext cx="737408" cy="459006"/>
          </a:xfrm>
          <a:prstGeom prst="rect">
            <a:avLst/>
          </a:prstGeom>
          <a:noFill/>
          <a:ln>
            <a:noFill/>
          </a:ln>
        </p:spPr>
      </p:pic>
      <p:sp>
        <p:nvSpPr>
          <p:cNvPr id="212" name="Google Shape;212;p34"/>
          <p:cNvSpPr txBox="1"/>
          <p:nvPr/>
        </p:nvSpPr>
        <p:spPr>
          <a:xfrm>
            <a:off x="272921" y="1381763"/>
            <a:ext cx="3946849" cy="969771"/>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FFFF00"/>
              </a:buClr>
              <a:buSzPts val="2100"/>
              <a:buFont typeface="Arial Rounded"/>
              <a:buNone/>
            </a:pPr>
            <a:r>
              <a:rPr lang="en" sz="2100" b="1" i="0" u="sng" strike="noStrike" cap="none">
                <a:solidFill>
                  <a:srgbClr val="FFFF00"/>
                </a:solidFill>
                <a:latin typeface="Arial Rounded"/>
                <a:ea typeface="Arial Rounded"/>
                <a:cs typeface="Arial Rounded"/>
                <a:sym typeface="Arial Rounded"/>
              </a:rPr>
              <a:t>1.SUSPENSION &amp; WHEEL </a:t>
            </a:r>
            <a:endParaRPr sz="2100" b="1" i="0" u="sng" strike="noStrike" cap="none">
              <a:solidFill>
                <a:srgbClr val="FFFF00"/>
              </a:solidFill>
              <a:latin typeface="Arial Rounded"/>
              <a:ea typeface="Arial Rounded"/>
              <a:cs typeface="Arial Rounded"/>
              <a:sym typeface="Arial Rounded"/>
            </a:endParaRPr>
          </a:p>
          <a:p>
            <a:pPr marL="0" marR="0" lvl="0" indent="0" algn="ctr" rtl="0">
              <a:lnSpc>
                <a:spcPct val="90000"/>
              </a:lnSpc>
              <a:spcBef>
                <a:spcPts val="0"/>
              </a:spcBef>
              <a:spcAft>
                <a:spcPts val="0"/>
              </a:spcAft>
              <a:buClr>
                <a:schemeClr val="lt1"/>
              </a:buClr>
              <a:buSzPts val="1400"/>
              <a:buFont typeface="Calibri"/>
              <a:buNone/>
            </a:pPr>
            <a:br>
              <a:rPr lang="en" sz="1400" b="0" i="0" u="none" strike="noStrike" cap="none">
                <a:solidFill>
                  <a:schemeClr val="lt1"/>
                </a:solidFill>
                <a:latin typeface="Calibri"/>
                <a:ea typeface="Calibri"/>
                <a:cs typeface="Calibri"/>
                <a:sym typeface="Calibri"/>
              </a:rPr>
            </a:br>
            <a:endParaRPr sz="30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5"/>
          <p:cNvPicPr preferRelativeResize="0">
            <a:picLocks noGrp="1"/>
          </p:cNvPicPr>
          <p:nvPr>
            <p:ph type="body" idx="1"/>
          </p:nvPr>
        </p:nvPicPr>
        <p:blipFill rotWithShape="1">
          <a:blip r:embed="rId3">
            <a:alphaModFix/>
          </a:blip>
          <a:srcRect/>
          <a:stretch/>
        </p:blipFill>
        <p:spPr>
          <a:xfrm>
            <a:off x="674995" y="374747"/>
            <a:ext cx="3531328" cy="2453832"/>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pic>
        <p:nvPicPr>
          <p:cNvPr id="218" name="Google Shape;218;p35"/>
          <p:cNvPicPr preferRelativeResize="0"/>
          <p:nvPr/>
        </p:nvPicPr>
        <p:blipFill rotWithShape="1">
          <a:blip r:embed="rId4">
            <a:alphaModFix/>
          </a:blip>
          <a:srcRect/>
          <a:stretch/>
        </p:blipFill>
        <p:spPr>
          <a:xfrm>
            <a:off x="5431136" y="457319"/>
            <a:ext cx="2770472" cy="23712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sp>
        <p:nvSpPr>
          <p:cNvPr id="219" name="Google Shape;219;p35"/>
          <p:cNvSpPr txBox="1"/>
          <p:nvPr/>
        </p:nvSpPr>
        <p:spPr>
          <a:xfrm>
            <a:off x="154077" y="2984599"/>
            <a:ext cx="4573166" cy="279980"/>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en" sz="1400" b="1" i="0" u="none" strike="noStrike" cap="none">
                <a:solidFill>
                  <a:schemeClr val="lt1"/>
                </a:solidFill>
                <a:latin typeface="Arial Rounded"/>
                <a:ea typeface="Arial Rounded"/>
                <a:cs typeface="Arial Rounded"/>
                <a:sym typeface="Arial Rounded"/>
              </a:rPr>
              <a:t>Rocker bogie suspension</a:t>
            </a:r>
            <a:endParaRPr sz="2100" b="0" i="0" u="none" strike="noStrike" cap="none">
              <a:solidFill>
                <a:schemeClr val="lt1"/>
              </a:solidFill>
              <a:latin typeface="Calibri"/>
              <a:ea typeface="Calibri"/>
              <a:cs typeface="Calibri"/>
              <a:sym typeface="Calibri"/>
            </a:endParaRPr>
          </a:p>
        </p:txBody>
      </p:sp>
      <p:sp>
        <p:nvSpPr>
          <p:cNvPr id="220" name="Google Shape;220;p35"/>
          <p:cNvSpPr txBox="1"/>
          <p:nvPr/>
        </p:nvSpPr>
        <p:spPr>
          <a:xfrm>
            <a:off x="4529789" y="2984598"/>
            <a:ext cx="4573166" cy="279980"/>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en" sz="1400" b="1" i="0" u="none" strike="noStrike" cap="none">
                <a:solidFill>
                  <a:schemeClr val="lt1"/>
                </a:solidFill>
                <a:latin typeface="Arial Rounded"/>
                <a:ea typeface="Arial Rounded"/>
                <a:cs typeface="Arial Rounded"/>
                <a:sym typeface="Arial Rounded"/>
              </a:rPr>
              <a:t>Wheel used in rovers</a:t>
            </a:r>
            <a:endParaRPr sz="2100" b="0" i="0" u="none" strike="noStrike" cap="none">
              <a:solidFill>
                <a:schemeClr val="lt1"/>
              </a:solidFill>
              <a:latin typeface="Calibri"/>
              <a:ea typeface="Calibri"/>
              <a:cs typeface="Calibri"/>
              <a:sym typeface="Calibri"/>
            </a:endParaRPr>
          </a:p>
        </p:txBody>
      </p:sp>
      <p:sp>
        <p:nvSpPr>
          <p:cNvPr id="221" name="Google Shape;221;p35"/>
          <p:cNvSpPr txBox="1"/>
          <p:nvPr/>
        </p:nvSpPr>
        <p:spPr>
          <a:xfrm>
            <a:off x="363895" y="3541016"/>
            <a:ext cx="8551506" cy="1294249"/>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 sz="1500" b="0" i="0" u="none" strike="noStrike" cap="none">
                <a:solidFill>
                  <a:schemeClr val="lt1"/>
                </a:solidFill>
                <a:latin typeface="Calibri"/>
                <a:ea typeface="Calibri"/>
                <a:cs typeface="Calibri"/>
                <a:sym typeface="Calibri"/>
              </a:rPr>
              <a:t>The rocker-bogie design has no springs or stub axles for each wheel, allowing the rover to climb over obstacles (such as rocks) that are up to twice the wheel's diameter in size while keeping all six wheels on the ground. Rocker bogie system reduces the motion of the main vehicle body by half compared to other suspension systems. Each of the rover's six wheels has an independent motor. The two front and two rear wheels have individual steering motors which allow the vehicle to turn in place.</a:t>
            </a:r>
            <a:endParaRPr sz="1500"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body" idx="1"/>
          </p:nvPr>
        </p:nvSpPr>
        <p:spPr>
          <a:xfrm>
            <a:off x="514350" y="566835"/>
            <a:ext cx="8115300" cy="4097180"/>
          </a:xfrm>
          <a:prstGeom prst="rect">
            <a:avLst/>
          </a:prstGeom>
          <a:noFill/>
          <a:ln>
            <a:noFill/>
          </a:ln>
        </p:spPr>
        <p:txBody>
          <a:bodyPr spcFirstLastPara="1" wrap="square" lIns="68575" tIns="34275" rIns="68575" bIns="34275" anchor="t" anchorCtr="0">
            <a:normAutofit fontScale="92500"/>
          </a:bodyPr>
          <a:lstStyle/>
          <a:p>
            <a:pPr marL="177800" lvl="0" indent="-171450" algn="l" rtl="0">
              <a:lnSpc>
                <a:spcPct val="107000"/>
              </a:lnSpc>
              <a:spcBef>
                <a:spcPts val="0"/>
              </a:spcBef>
              <a:spcAft>
                <a:spcPts val="0"/>
              </a:spcAft>
              <a:buClr>
                <a:schemeClr val="lt1"/>
              </a:buClr>
              <a:buSzPts val="1500"/>
              <a:buChar char="•"/>
            </a:pPr>
            <a:r>
              <a:rPr lang="en" sz="1500">
                <a:latin typeface="Calibri"/>
                <a:ea typeface="Calibri"/>
                <a:cs typeface="Calibri"/>
                <a:sym typeface="Calibri"/>
              </a:rPr>
              <a:t>In order to go over a vertical obstacle face, the front wheels are forced against the obstacle by the center and rear wheels. The rotation of the front wheel then lifts the front of the vehicle up and over the obstacle. The middle wheel is then pressed against the obstacle by the rear wheels and pulled against the obstacle by the front until it is lifted up and over. Finally, the rear wheel is pulled over the obstacle by the front two wheels.</a:t>
            </a:r>
            <a:endParaRPr sz="1500">
              <a:latin typeface="Calibri"/>
              <a:ea typeface="Calibri"/>
              <a:cs typeface="Calibri"/>
              <a:sym typeface="Calibri"/>
            </a:endParaRPr>
          </a:p>
          <a:p>
            <a:pPr marL="177800" lvl="0" indent="-171450" algn="l" rtl="0">
              <a:lnSpc>
                <a:spcPct val="107000"/>
              </a:lnSpc>
              <a:spcBef>
                <a:spcPts val="1400"/>
              </a:spcBef>
              <a:spcAft>
                <a:spcPts val="0"/>
              </a:spcAft>
              <a:buClr>
                <a:schemeClr val="lt1"/>
              </a:buClr>
              <a:buSzPts val="1500"/>
              <a:buChar char="•"/>
            </a:pPr>
            <a:r>
              <a:rPr lang="en" sz="1500">
                <a:latin typeface="Calibri"/>
                <a:ea typeface="Calibri"/>
                <a:cs typeface="Calibri"/>
                <a:sym typeface="Calibri"/>
              </a:rPr>
              <a:t>During each wheel's traversal of the obstacle, forward progress of the vehicle is slowed or completely halted. This is not an issue for the operational speeds at which these vehicles have been operated to date. One of the major shortcomings of current rocker-bogie rovers is that they are slow. If the rover hits an obstacle or goes over a large incline, rotation around the pivot that connects the rocker to the bogie risks tipping the rover. Rocker-bogie mechanism has issues with singularity: when the suspension reaches a geometric position where the bogie is stuck, it renders the robot immobile.</a:t>
            </a:r>
            <a:endParaRPr sz="1500">
              <a:latin typeface="Calibri"/>
              <a:ea typeface="Calibri"/>
              <a:cs typeface="Calibri"/>
              <a:sym typeface="Calibri"/>
            </a:endParaRPr>
          </a:p>
          <a:p>
            <a:pPr marL="177800" lvl="0" indent="-171450" algn="l" rtl="0">
              <a:lnSpc>
                <a:spcPct val="107000"/>
              </a:lnSpc>
              <a:spcBef>
                <a:spcPts val="1400"/>
              </a:spcBef>
              <a:spcAft>
                <a:spcPts val="0"/>
              </a:spcAft>
              <a:buClr>
                <a:schemeClr val="lt1"/>
              </a:buClr>
              <a:buSzPts val="1500"/>
              <a:buChar char="•"/>
            </a:pPr>
            <a:r>
              <a:rPr lang="en" sz="1500">
                <a:latin typeface="Calibri"/>
                <a:ea typeface="Calibri"/>
                <a:cs typeface="Calibri"/>
                <a:sym typeface="Calibri"/>
              </a:rPr>
              <a:t>Wheels used in rover are made of aluminum with cleats for traction and curved titanium springs for support .The wheels should be designed appropriately to handle the weight of the rover and its electronic components and should be able to maintain it’s integrity and strength while travelling through the harsh surface of mars. It should also be able to provide enough traction for the wheels to not slip and be able to climb over obstacles easily and stably.</a:t>
            </a:r>
            <a:endParaRPr sz="1500">
              <a:latin typeface="Calibri"/>
              <a:ea typeface="Calibri"/>
              <a:cs typeface="Calibri"/>
              <a:sym typeface="Calibri"/>
            </a:endParaRPr>
          </a:p>
          <a:p>
            <a:pPr marL="177800" lvl="0" indent="-76200" algn="l" rtl="0">
              <a:lnSpc>
                <a:spcPct val="90000"/>
              </a:lnSpc>
              <a:spcBef>
                <a:spcPts val="1400"/>
              </a:spcBef>
              <a:spcAft>
                <a:spcPts val="0"/>
              </a:spcAft>
              <a:buClr>
                <a:schemeClr val="lt1"/>
              </a:buClr>
              <a:buSzPts val="17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03244" y="591454"/>
            <a:ext cx="6457950" cy="969771"/>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00"/>
              </a:buClr>
              <a:buSzPts val="2100"/>
              <a:buFont typeface="Arial Rounded"/>
              <a:buNone/>
            </a:pPr>
            <a:r>
              <a:rPr lang="en" sz="2100" b="1" u="sng">
                <a:solidFill>
                  <a:srgbClr val="FFFF00"/>
                </a:solidFill>
                <a:latin typeface="Arial Rounded"/>
                <a:ea typeface="Arial Rounded"/>
                <a:cs typeface="Arial Rounded"/>
                <a:sym typeface="Arial Rounded"/>
              </a:rPr>
              <a:t>2.ROBOTIC ARM  &amp;  CLAW </a:t>
            </a:r>
            <a:br>
              <a:rPr lang="en" sz="1400">
                <a:latin typeface="Calibri"/>
                <a:ea typeface="Calibri"/>
                <a:cs typeface="Calibri"/>
                <a:sym typeface="Calibri"/>
              </a:rPr>
            </a:br>
            <a:endParaRPr/>
          </a:p>
        </p:txBody>
      </p:sp>
      <p:sp>
        <p:nvSpPr>
          <p:cNvPr id="232" name="Google Shape;232;p37"/>
          <p:cNvSpPr txBox="1">
            <a:spLocks noGrp="1"/>
          </p:cNvSpPr>
          <p:nvPr>
            <p:ph type="body" idx="1"/>
          </p:nvPr>
        </p:nvSpPr>
        <p:spPr>
          <a:xfrm>
            <a:off x="514350" y="1259633"/>
            <a:ext cx="8115300" cy="3561962"/>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lt1"/>
              </a:buClr>
              <a:buSzPts val="1500"/>
              <a:buChar char="•"/>
            </a:pPr>
            <a:r>
              <a:rPr lang="en" sz="1500">
                <a:latin typeface="Calibri"/>
                <a:ea typeface="Calibri"/>
                <a:cs typeface="Calibri"/>
                <a:sym typeface="Calibri"/>
              </a:rPr>
              <a:t>One of the main goals of a Mars exploration rover is to study and analyze the atmospheric and soil condition. In order to collect samples and probe the surface, a robotic arm has been installed on the rover.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This robotic arm can move a lot like a human’s arm. It has shoulder, elbow and wrist joints for maximum flexibility. The arm uses scientific tools with it’s arm or turret to extract rock samples, cores, take microscopic images and analyze the elemental composition and mineral makeup of Martian rocks and soil. </a:t>
            </a:r>
            <a:endParaRPr sz="1500">
              <a:latin typeface="Calibri"/>
              <a:ea typeface="Calibri"/>
              <a:cs typeface="Calibri"/>
              <a:sym typeface="Calibri"/>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The robotic arm has five degrees of freedom. They are made possible by tiny motors called "rotary actuators." The five degrees of freedom are known as the shoulder azimuth joint, shoulder elevation joint, elbow joint, wrist joint and turret joint. </a:t>
            </a:r>
            <a:endParaRPr/>
          </a:p>
          <a:p>
            <a:pPr marL="177800" lvl="0" indent="-171450" algn="l" rtl="0">
              <a:lnSpc>
                <a:spcPct val="90000"/>
              </a:lnSpc>
              <a:spcBef>
                <a:spcPts val="800"/>
              </a:spcBef>
              <a:spcAft>
                <a:spcPts val="0"/>
              </a:spcAft>
              <a:buClr>
                <a:schemeClr val="lt1"/>
              </a:buClr>
              <a:buSzPts val="1500"/>
              <a:buChar char="•"/>
            </a:pPr>
            <a:r>
              <a:rPr lang="en" sz="1500">
                <a:latin typeface="Calibri"/>
                <a:ea typeface="Calibri"/>
                <a:cs typeface="Calibri"/>
                <a:sym typeface="Calibri"/>
              </a:rPr>
              <a:t>The turret at the end of the arm is like a hand that has cameras, chemical and mineral analyzers and a claw like structure for sampling and analyzing the terrain of Mars. It also has a drill a dust removing tool and sensors provided in it for smooth operation </a:t>
            </a:r>
            <a:endParaRPr sz="1500">
              <a:latin typeface="Calibri"/>
              <a:ea typeface="Calibri"/>
              <a:cs typeface="Calibri"/>
              <a:sym typeface="Calibri"/>
            </a:endParaRPr>
          </a:p>
          <a:p>
            <a:pPr marL="177800" lvl="0" indent="-76200" algn="l" rtl="0">
              <a:lnSpc>
                <a:spcPct val="90000"/>
              </a:lnSpc>
              <a:spcBef>
                <a:spcPts val="800"/>
              </a:spcBef>
              <a:spcAft>
                <a:spcPts val="0"/>
              </a:spcAft>
              <a:buClr>
                <a:schemeClr val="lt1"/>
              </a:buClr>
              <a:buSzPts val="17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rotWithShape="1">
          <a:blip r:embed="rId3">
            <a:alphaModFix/>
          </a:blip>
          <a:srcRect/>
          <a:stretch/>
        </p:blipFill>
        <p:spPr>
          <a:xfrm>
            <a:off x="834862" y="694418"/>
            <a:ext cx="3279938" cy="2635528"/>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pic>
        <p:nvPicPr>
          <p:cNvPr id="238" name="Google Shape;238;p38"/>
          <p:cNvPicPr preferRelativeResize="0"/>
          <p:nvPr/>
        </p:nvPicPr>
        <p:blipFill rotWithShape="1">
          <a:blip r:embed="rId4">
            <a:alphaModFix/>
          </a:blip>
          <a:srcRect/>
          <a:stretch/>
        </p:blipFill>
        <p:spPr>
          <a:xfrm>
            <a:off x="5581004" y="760130"/>
            <a:ext cx="2158740" cy="2569817"/>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sp>
        <p:nvSpPr>
          <p:cNvPr id="239" name="Google Shape;239;p38"/>
          <p:cNvSpPr txBox="1"/>
          <p:nvPr/>
        </p:nvSpPr>
        <p:spPr>
          <a:xfrm>
            <a:off x="1747741" y="3461951"/>
            <a:ext cx="2073145"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u="none" strike="noStrike" cap="none">
                <a:solidFill>
                  <a:schemeClr val="lt1"/>
                </a:solidFill>
                <a:latin typeface="Arial Rounded"/>
                <a:ea typeface="Arial Rounded"/>
                <a:cs typeface="Arial Rounded"/>
                <a:sym typeface="Arial Rounded"/>
              </a:rPr>
              <a:t>Robotic arm </a:t>
            </a:r>
            <a:endParaRPr sz="1400">
              <a:solidFill>
                <a:schemeClr val="lt1"/>
              </a:solidFill>
              <a:latin typeface="Century Gothic"/>
              <a:ea typeface="Century Gothic"/>
              <a:cs typeface="Century Gothic"/>
              <a:sym typeface="Century Gothic"/>
            </a:endParaRPr>
          </a:p>
        </p:txBody>
      </p:sp>
      <p:sp>
        <p:nvSpPr>
          <p:cNvPr id="240" name="Google Shape;240;p38"/>
          <p:cNvSpPr txBox="1"/>
          <p:nvPr/>
        </p:nvSpPr>
        <p:spPr>
          <a:xfrm>
            <a:off x="5519641" y="3461951"/>
            <a:ext cx="4573166"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lt1"/>
                </a:solidFill>
                <a:latin typeface="Arial Rounded"/>
                <a:ea typeface="Arial Rounded"/>
                <a:cs typeface="Arial Rounded"/>
                <a:sym typeface="Arial Rounded"/>
              </a:rPr>
              <a:t>Claw or wrist for sampling</a:t>
            </a:r>
            <a:endParaRPr sz="14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972716" y="587276"/>
            <a:ext cx="7426001" cy="96977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00"/>
              </a:buClr>
              <a:buSzPts val="2700"/>
              <a:buFont typeface="Arial Rounded"/>
              <a:buNone/>
            </a:pPr>
            <a:r>
              <a:rPr lang="en" sz="2700" b="1" u="sng">
                <a:solidFill>
                  <a:srgbClr val="FFFF00"/>
                </a:solidFill>
                <a:latin typeface="Arial Rounded"/>
                <a:ea typeface="Arial Rounded"/>
                <a:cs typeface="Arial Rounded"/>
                <a:sym typeface="Arial Rounded"/>
              </a:rPr>
              <a:t>ASSEMBLY OF THE MODEL</a:t>
            </a:r>
            <a:br>
              <a:rPr lang="en" sz="2700" b="1" u="sng">
                <a:solidFill>
                  <a:srgbClr val="FFFF00"/>
                </a:solidFill>
                <a:latin typeface="Arial Rounded"/>
                <a:ea typeface="Arial Rounded"/>
                <a:cs typeface="Arial Rounded"/>
                <a:sym typeface="Arial Rounded"/>
              </a:rPr>
            </a:br>
            <a:endParaRPr sz="2700" b="1" u="sng">
              <a:solidFill>
                <a:srgbClr val="FFFF00"/>
              </a:solidFill>
              <a:latin typeface="Arial Rounded"/>
              <a:ea typeface="Arial Rounded"/>
              <a:cs typeface="Arial Rounded"/>
              <a:sym typeface="Arial Rounded"/>
            </a:endParaRPr>
          </a:p>
        </p:txBody>
      </p:sp>
      <p:pic>
        <p:nvPicPr>
          <p:cNvPr id="246" name="Google Shape;246;p39" descr="Astronaut Cartoon"/>
          <p:cNvPicPr preferRelativeResize="0"/>
          <p:nvPr/>
        </p:nvPicPr>
        <p:blipFill rotWithShape="1">
          <a:blip r:embed="rId3">
            <a:alphaModFix/>
          </a:blip>
          <a:srcRect l="20655" t="18285" r="21126" b="16486"/>
          <a:stretch/>
        </p:blipFill>
        <p:spPr>
          <a:xfrm>
            <a:off x="1585915" y="669139"/>
            <a:ext cx="737408" cy="459006"/>
          </a:xfrm>
          <a:prstGeom prst="rect">
            <a:avLst/>
          </a:prstGeom>
          <a:noFill/>
          <a:ln>
            <a:noFill/>
          </a:ln>
        </p:spPr>
      </p:pic>
      <p:pic>
        <p:nvPicPr>
          <p:cNvPr id="247" name="Google Shape;247;p39"/>
          <p:cNvPicPr preferRelativeResize="0">
            <a:picLocks noGrp="1"/>
          </p:cNvPicPr>
          <p:nvPr>
            <p:ph type="body" idx="1"/>
          </p:nvPr>
        </p:nvPicPr>
        <p:blipFill rotWithShape="1">
          <a:blip r:embed="rId4">
            <a:alphaModFix/>
          </a:blip>
          <a:srcRect/>
          <a:stretch/>
        </p:blipFill>
        <p:spPr>
          <a:xfrm>
            <a:off x="2323323" y="1402728"/>
            <a:ext cx="4349930" cy="3071633"/>
          </a:xfrm>
          <a:prstGeom prst="rect">
            <a:avLst/>
          </a:prstGeom>
          <a:noFill/>
          <a:ln>
            <a:noFill/>
          </a:ln>
        </p:spPr>
      </p:pic>
      <p:sp>
        <p:nvSpPr>
          <p:cNvPr id="248" name="Google Shape;248;p39"/>
          <p:cNvSpPr txBox="1"/>
          <p:nvPr/>
        </p:nvSpPr>
        <p:spPr>
          <a:xfrm>
            <a:off x="2285417" y="4556225"/>
            <a:ext cx="4573166" cy="279980"/>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en" sz="1400" b="1">
                <a:solidFill>
                  <a:schemeClr val="lt1"/>
                </a:solidFill>
                <a:latin typeface="Arial Rounded"/>
                <a:ea typeface="Arial Rounded"/>
                <a:cs typeface="Arial Rounded"/>
                <a:sym typeface="Arial Rounded"/>
              </a:rPr>
              <a:t>Fully assembled model of a Mars rover</a:t>
            </a:r>
            <a:endParaRPr sz="21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1555</Words>
  <Application>Microsoft Office PowerPoint</Application>
  <PresentationFormat>On-screen Show (16:9)</PresentationFormat>
  <Paragraphs>78</Paragraphs>
  <Slides>19</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Century Gothic</vt:lpstr>
      <vt:lpstr>Arial</vt:lpstr>
      <vt:lpstr>Calibri</vt:lpstr>
      <vt:lpstr>Arial Rounded</vt:lpstr>
      <vt:lpstr>Simple Light</vt:lpstr>
      <vt:lpstr>Vapor Trail</vt:lpstr>
      <vt:lpstr>IE-SIGHT  MARS EXPLORATION ROVER </vt:lpstr>
      <vt:lpstr>ABSTRACT </vt:lpstr>
      <vt:lpstr>INTRODUCTION </vt:lpstr>
      <vt:lpstr>DESIGN PROCESS </vt:lpstr>
      <vt:lpstr>PowerPoint Presentation</vt:lpstr>
      <vt:lpstr>PowerPoint Presentation</vt:lpstr>
      <vt:lpstr>2.ROBOTIC ARM  &amp;  CLAW  </vt:lpstr>
      <vt:lpstr>PowerPoint Presentation</vt:lpstr>
      <vt:lpstr>ASSEMBLY OF THE MODEL </vt:lpstr>
      <vt:lpstr>PowerPoint Presentation</vt:lpstr>
      <vt:lpstr>STRUCTURAL ANALYSIS OF MODEL USING ANSYS </vt:lpstr>
      <vt:lpstr>Specifications of the plate used for Simulation</vt:lpstr>
      <vt:lpstr>Results Results of the simulations done are as follows:-</vt:lpstr>
      <vt:lpstr>Results Results of the simulations done are as follows:-</vt:lpstr>
      <vt:lpstr>Results Results of the simulations done are as follows:-</vt:lpstr>
      <vt:lpstr>Results Results of the simulations done are as follows:-</vt:lpstr>
      <vt:lpstr>Results Results of the simulations done are as follows:-</vt:lpstr>
      <vt:lpstr>CONCLUSION </vt:lpstr>
      <vt:lpstr>Our proud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IE-SIGHT  MARS EXPLORATION ROVER </dc:title>
  <cp:lastModifiedBy>darshan s</cp:lastModifiedBy>
  <cp:revision>2</cp:revision>
  <dcterms:modified xsi:type="dcterms:W3CDTF">2022-04-08T11:18:57Z</dcterms:modified>
</cp:coreProperties>
</file>